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7" r:id="rId3"/>
    <p:sldId id="278" r:id="rId4"/>
    <p:sldId id="279" r:id="rId5"/>
    <p:sldId id="280" r:id="rId6"/>
    <p:sldId id="281" r:id="rId7"/>
    <p:sldId id="282" r:id="rId8"/>
    <p:sldId id="283" r:id="rId9"/>
    <p:sldId id="284" r:id="rId10"/>
    <p:sldId id="285" r:id="rId11"/>
    <p:sldId id="286" r:id="rId12"/>
    <p:sldId id="262" r:id="rId13"/>
    <p:sldId id="263" r:id="rId14"/>
    <p:sldId id="265" r:id="rId15"/>
    <p:sldId id="264" r:id="rId16"/>
    <p:sldId id="266" r:id="rId17"/>
    <p:sldId id="267" r:id="rId18"/>
    <p:sldId id="271" r:id="rId19"/>
    <p:sldId id="268" r:id="rId20"/>
    <p:sldId id="269" r:id="rId21"/>
    <p:sldId id="270" r:id="rId22"/>
    <p:sldId id="272" r:id="rId23"/>
    <p:sldId id="273" r:id="rId24"/>
    <p:sldId id="274" r:id="rId25"/>
    <p:sldId id="275" r:id="rId26"/>
    <p:sldId id="276" r:id="rId27"/>
    <p:sldId id="287" r:id="rId28"/>
    <p:sldId id="288" r:id="rId29"/>
    <p:sldId id="289" r:id="rId30"/>
    <p:sldId id="290" r:id="rId31"/>
    <p:sldId id="291" r:id="rId32"/>
    <p:sldId id="292" r:id="rId33"/>
    <p:sldId id="293" r:id="rId34"/>
    <p:sldId id="294" r:id="rId35"/>
    <p:sldId id="295" r:id="rId36"/>
    <p:sldId id="296" r:id="rId37"/>
    <p:sldId id="297" r:id="rId38"/>
    <p:sldId id="298" r:id="rId39"/>
    <p:sldId id="299" r:id="rId40"/>
    <p:sldId id="300" r:id="rId41"/>
    <p:sldId id="301" r:id="rId42"/>
    <p:sldId id="302" r:id="rId43"/>
    <p:sldId id="303" r:id="rId44"/>
    <p:sldId id="304" r:id="rId45"/>
    <p:sldId id="305" r:id="rId46"/>
    <p:sldId id="306" r:id="rId47"/>
    <p:sldId id="307" r:id="rId48"/>
    <p:sldId id="308" r:id="rId49"/>
    <p:sldId id="309" r:id="rId50"/>
    <p:sldId id="310" r:id="rId51"/>
    <p:sldId id="311" r:id="rId52"/>
    <p:sldId id="312" r:id="rId53"/>
    <p:sldId id="313" r:id="rId54"/>
    <p:sldId id="314" r:id="rId55"/>
    <p:sldId id="315" r:id="rId56"/>
    <p:sldId id="316" r:id="rId57"/>
    <p:sldId id="317" r:id="rId58"/>
    <p:sldId id="318" r:id="rId59"/>
    <p:sldId id="319" r:id="rId60"/>
    <p:sldId id="320" r:id="rId61"/>
    <p:sldId id="321" r:id="rId62"/>
    <p:sldId id="322" r:id="rId63"/>
    <p:sldId id="323" r:id="rId6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0" d="100"/>
          <a:sy n="70" d="100"/>
        </p:scale>
        <p:origin x="1386"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5AA0D0-A887-4340-B36B-C21B1B597168}" type="datetimeFigureOut">
              <a:rPr lang="en-US" smtClean="0"/>
              <a:t>11/24/2021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AAA223-826B-441D-9117-74B8A061D663}" type="slidenum">
              <a:rPr lang="en-US" smtClean="0"/>
              <a:t>‹#›</a:t>
            </a:fld>
            <a:endParaRPr lang="en-US"/>
          </a:p>
        </p:txBody>
      </p:sp>
    </p:spTree>
    <p:extLst>
      <p:ext uri="{BB962C8B-B14F-4D97-AF65-F5344CB8AC3E}">
        <p14:creationId xmlns:p14="http://schemas.microsoft.com/office/powerpoint/2010/main" val="3362474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5AA0D0-A887-4340-B36B-C21B1B597168}" type="datetimeFigureOut">
              <a:rPr lang="en-US" smtClean="0"/>
              <a:t>11/24/2021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AAA223-826B-441D-9117-74B8A061D663}" type="slidenum">
              <a:rPr lang="en-US" smtClean="0"/>
              <a:t>‹#›</a:t>
            </a:fld>
            <a:endParaRPr lang="en-US"/>
          </a:p>
        </p:txBody>
      </p:sp>
    </p:spTree>
    <p:extLst>
      <p:ext uri="{BB962C8B-B14F-4D97-AF65-F5344CB8AC3E}">
        <p14:creationId xmlns:p14="http://schemas.microsoft.com/office/powerpoint/2010/main" val="304416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5AA0D0-A887-4340-B36B-C21B1B597168}" type="datetimeFigureOut">
              <a:rPr lang="en-US" smtClean="0"/>
              <a:t>11/24/2021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AAA223-826B-441D-9117-74B8A061D663}" type="slidenum">
              <a:rPr lang="en-US" smtClean="0"/>
              <a:t>‹#›</a:t>
            </a:fld>
            <a:endParaRPr lang="en-US"/>
          </a:p>
        </p:txBody>
      </p:sp>
    </p:spTree>
    <p:extLst>
      <p:ext uri="{BB962C8B-B14F-4D97-AF65-F5344CB8AC3E}">
        <p14:creationId xmlns:p14="http://schemas.microsoft.com/office/powerpoint/2010/main" val="678299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5AA0D0-A887-4340-B36B-C21B1B597168}" type="datetimeFigureOut">
              <a:rPr lang="en-US" smtClean="0"/>
              <a:t>11/24/2021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AAA223-826B-441D-9117-74B8A061D663}" type="slidenum">
              <a:rPr lang="en-US" smtClean="0"/>
              <a:t>‹#›</a:t>
            </a:fld>
            <a:endParaRPr lang="en-US"/>
          </a:p>
        </p:txBody>
      </p:sp>
    </p:spTree>
    <p:extLst>
      <p:ext uri="{BB962C8B-B14F-4D97-AF65-F5344CB8AC3E}">
        <p14:creationId xmlns:p14="http://schemas.microsoft.com/office/powerpoint/2010/main" val="1615967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5AA0D0-A887-4340-B36B-C21B1B597168}" type="datetimeFigureOut">
              <a:rPr lang="en-US" smtClean="0"/>
              <a:t>11/24/2021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AAA223-826B-441D-9117-74B8A061D663}" type="slidenum">
              <a:rPr lang="en-US" smtClean="0"/>
              <a:t>‹#›</a:t>
            </a:fld>
            <a:endParaRPr lang="en-US"/>
          </a:p>
        </p:txBody>
      </p:sp>
    </p:spTree>
    <p:extLst>
      <p:ext uri="{BB962C8B-B14F-4D97-AF65-F5344CB8AC3E}">
        <p14:creationId xmlns:p14="http://schemas.microsoft.com/office/powerpoint/2010/main" val="973102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5AA0D0-A887-4340-B36B-C21B1B597168}" type="datetimeFigureOut">
              <a:rPr lang="en-US" smtClean="0"/>
              <a:t>11/24/2021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AAA223-826B-441D-9117-74B8A061D663}" type="slidenum">
              <a:rPr lang="en-US" smtClean="0"/>
              <a:t>‹#›</a:t>
            </a:fld>
            <a:endParaRPr lang="en-US"/>
          </a:p>
        </p:txBody>
      </p:sp>
    </p:spTree>
    <p:extLst>
      <p:ext uri="{BB962C8B-B14F-4D97-AF65-F5344CB8AC3E}">
        <p14:creationId xmlns:p14="http://schemas.microsoft.com/office/powerpoint/2010/main" val="4071291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5AA0D0-A887-4340-B36B-C21B1B597168}" type="datetimeFigureOut">
              <a:rPr lang="en-US" smtClean="0"/>
              <a:t>11/24/2021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AAA223-826B-441D-9117-74B8A061D663}" type="slidenum">
              <a:rPr lang="en-US" smtClean="0"/>
              <a:t>‹#›</a:t>
            </a:fld>
            <a:endParaRPr lang="en-US"/>
          </a:p>
        </p:txBody>
      </p:sp>
    </p:spTree>
    <p:extLst>
      <p:ext uri="{BB962C8B-B14F-4D97-AF65-F5344CB8AC3E}">
        <p14:creationId xmlns:p14="http://schemas.microsoft.com/office/powerpoint/2010/main" val="3418372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5AA0D0-A887-4340-B36B-C21B1B597168}" type="datetimeFigureOut">
              <a:rPr lang="en-US" smtClean="0"/>
              <a:t>11/24/2021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AAA223-826B-441D-9117-74B8A061D663}" type="slidenum">
              <a:rPr lang="en-US" smtClean="0"/>
              <a:t>‹#›</a:t>
            </a:fld>
            <a:endParaRPr lang="en-US"/>
          </a:p>
        </p:txBody>
      </p:sp>
    </p:spTree>
    <p:extLst>
      <p:ext uri="{BB962C8B-B14F-4D97-AF65-F5344CB8AC3E}">
        <p14:creationId xmlns:p14="http://schemas.microsoft.com/office/powerpoint/2010/main" val="455223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5AA0D0-A887-4340-B36B-C21B1B597168}" type="datetimeFigureOut">
              <a:rPr lang="en-US" smtClean="0"/>
              <a:t>11/24/2021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AAA223-826B-441D-9117-74B8A061D663}" type="slidenum">
              <a:rPr lang="en-US" smtClean="0"/>
              <a:t>‹#›</a:t>
            </a:fld>
            <a:endParaRPr lang="en-US"/>
          </a:p>
        </p:txBody>
      </p:sp>
    </p:spTree>
    <p:extLst>
      <p:ext uri="{BB962C8B-B14F-4D97-AF65-F5344CB8AC3E}">
        <p14:creationId xmlns:p14="http://schemas.microsoft.com/office/powerpoint/2010/main" val="1948854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5AA0D0-A887-4340-B36B-C21B1B597168}" type="datetimeFigureOut">
              <a:rPr lang="en-US" smtClean="0"/>
              <a:t>11/24/2021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AAA223-826B-441D-9117-74B8A061D663}" type="slidenum">
              <a:rPr lang="en-US" smtClean="0"/>
              <a:t>‹#›</a:t>
            </a:fld>
            <a:endParaRPr lang="en-US"/>
          </a:p>
        </p:txBody>
      </p:sp>
    </p:spTree>
    <p:extLst>
      <p:ext uri="{BB962C8B-B14F-4D97-AF65-F5344CB8AC3E}">
        <p14:creationId xmlns:p14="http://schemas.microsoft.com/office/powerpoint/2010/main" val="35230954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5AA0D0-A887-4340-B36B-C21B1B597168}" type="datetimeFigureOut">
              <a:rPr lang="en-US" smtClean="0"/>
              <a:t>11/24/2021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AAA223-826B-441D-9117-74B8A061D663}" type="slidenum">
              <a:rPr lang="en-US" smtClean="0"/>
              <a:t>‹#›</a:t>
            </a:fld>
            <a:endParaRPr lang="en-US"/>
          </a:p>
        </p:txBody>
      </p:sp>
    </p:spTree>
    <p:extLst>
      <p:ext uri="{BB962C8B-B14F-4D97-AF65-F5344CB8AC3E}">
        <p14:creationId xmlns:p14="http://schemas.microsoft.com/office/powerpoint/2010/main" val="38887472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5AA0D0-A887-4340-B36B-C21B1B597168}" type="datetimeFigureOut">
              <a:rPr lang="en-US" smtClean="0"/>
              <a:t>11/24/2021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AAA223-826B-441D-9117-74B8A061D663}" type="slidenum">
              <a:rPr lang="en-US" smtClean="0"/>
              <a:t>‹#›</a:t>
            </a:fld>
            <a:endParaRPr lang="en-US"/>
          </a:p>
        </p:txBody>
      </p:sp>
    </p:spTree>
    <p:extLst>
      <p:ext uri="{BB962C8B-B14F-4D97-AF65-F5344CB8AC3E}">
        <p14:creationId xmlns:p14="http://schemas.microsoft.com/office/powerpoint/2010/main" val="136016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870881"/>
            <a:ext cx="9144000" cy="1470025"/>
          </a:xfrm>
        </p:spPr>
        <p:txBody>
          <a:bodyPr>
            <a:noAutofit/>
          </a:bodyPr>
          <a:lstStyle/>
          <a:p>
            <a:r>
              <a:rPr lang="en-US" sz="2000" b="1" dirty="0">
                <a:latin typeface="Cambria" panose="02040503050406030204" pitchFamily="18" charset="0"/>
                <a:cs typeface="Andalus" panose="02020603050405020304" pitchFamily="18" charset="-78"/>
              </a:rPr>
              <a:t>DEPARTMENT  OF COMPUTER SCIENCE &amp; </a:t>
            </a:r>
            <a:r>
              <a:rPr lang="en-US" sz="2000" b="1" dirty="0" smtClean="0">
                <a:latin typeface="Cambria" panose="02040503050406030204" pitchFamily="18" charset="0"/>
                <a:cs typeface="Andalus" panose="02020603050405020304" pitchFamily="18" charset="-78"/>
              </a:rPr>
              <a:t>ENGINEERING</a:t>
            </a:r>
            <a:br>
              <a:rPr lang="en-US" sz="2000" b="1" dirty="0" smtClean="0">
                <a:latin typeface="Cambria" panose="02040503050406030204" pitchFamily="18" charset="0"/>
                <a:cs typeface="Andalus" panose="02020603050405020304" pitchFamily="18" charset="-78"/>
              </a:rPr>
            </a:br>
            <a:r>
              <a:rPr lang="en-US" sz="2800" b="1" dirty="0">
                <a:latin typeface="Cambria" panose="02040503050406030204" pitchFamily="18" charset="0"/>
                <a:cs typeface="Andalus" panose="02020603050405020304" pitchFamily="18" charset="-78"/>
              </a:rPr>
              <a:t/>
            </a:r>
            <a:br>
              <a:rPr lang="en-US" sz="2800" b="1" dirty="0">
                <a:latin typeface="Cambria" panose="02040503050406030204" pitchFamily="18" charset="0"/>
                <a:cs typeface="Andalus" panose="02020603050405020304" pitchFamily="18" charset="-78"/>
              </a:rPr>
            </a:br>
            <a:r>
              <a:rPr lang="en-US" sz="2400" b="1" dirty="0">
                <a:solidFill>
                  <a:srgbClr val="FF0000"/>
                </a:solidFill>
              </a:rPr>
              <a:t>BASIC COMPUTER ORGANIZATION AND DESIGN </a:t>
            </a:r>
            <a:r>
              <a:rPr lang="en-US" sz="2400" dirty="0">
                <a:latin typeface="Cambria" panose="02040503050406030204" pitchFamily="18" charset="0"/>
                <a:cs typeface="Andalus" panose="02020603050405020304" pitchFamily="18" charset="-78"/>
              </a:rPr>
              <a:t/>
            </a:r>
            <a:br>
              <a:rPr lang="en-US" sz="2400" dirty="0">
                <a:latin typeface="Cambria" panose="02040503050406030204" pitchFamily="18" charset="0"/>
                <a:cs typeface="Andalus" panose="02020603050405020304" pitchFamily="18" charset="-78"/>
              </a:rPr>
            </a:br>
            <a:endParaRPr lang="en-US" sz="2400" dirty="0"/>
          </a:p>
        </p:txBody>
      </p:sp>
      <p:sp>
        <p:nvSpPr>
          <p:cNvPr id="3" name="Subtitle 2"/>
          <p:cNvSpPr>
            <a:spLocks noGrp="1"/>
          </p:cNvSpPr>
          <p:nvPr>
            <p:ph type="subTitle" idx="1"/>
          </p:nvPr>
        </p:nvSpPr>
        <p:spPr>
          <a:xfrm>
            <a:off x="304800" y="3340906"/>
            <a:ext cx="8458200" cy="3364694"/>
          </a:xfrm>
        </p:spPr>
        <p:txBody>
          <a:bodyPr>
            <a:normAutofit fontScale="92500" lnSpcReduction="20000"/>
          </a:bodyPr>
          <a:lstStyle/>
          <a:p>
            <a:pPr algn="l"/>
            <a:r>
              <a:rPr lang="en-US" sz="1700" b="1" dirty="0">
                <a:solidFill>
                  <a:schemeClr val="tx1"/>
                </a:solidFill>
                <a:latin typeface="Cambria" panose="02040503050406030204" pitchFamily="18" charset="0"/>
              </a:rPr>
              <a:t>Block Diagram of Computer-Instruction Codes – Computer Registers – Instruction Cycle – Memory reference Instructions – Input – Output and Interrupt Design of Basic Computer – ALU design.</a:t>
            </a:r>
          </a:p>
          <a:p>
            <a:pPr algn="l"/>
            <a:endParaRPr lang="en-US" sz="1700" b="1" dirty="0">
              <a:solidFill>
                <a:schemeClr val="tx1"/>
              </a:solidFill>
              <a:latin typeface="Cambria" panose="02040503050406030204" pitchFamily="18" charset="0"/>
            </a:endParaRPr>
          </a:p>
          <a:p>
            <a:pPr algn="l"/>
            <a:endParaRPr lang="en-US" sz="1700" b="1" dirty="0" smtClean="0">
              <a:solidFill>
                <a:schemeClr val="tx1"/>
              </a:solidFill>
              <a:latin typeface="Cambria" panose="02040503050406030204" pitchFamily="18" charset="0"/>
            </a:endParaRPr>
          </a:p>
          <a:p>
            <a:pPr algn="r"/>
            <a:endParaRPr lang="en-US" sz="1700" b="1" dirty="0">
              <a:solidFill>
                <a:schemeClr val="tx1"/>
              </a:solidFill>
              <a:latin typeface="Cambria" panose="02040503050406030204" pitchFamily="18" charset="0"/>
            </a:endParaRPr>
          </a:p>
          <a:p>
            <a:pPr algn="r"/>
            <a:endParaRPr lang="en-US" sz="1700" b="1" dirty="0" smtClean="0">
              <a:solidFill>
                <a:schemeClr val="tx1"/>
              </a:solidFill>
              <a:latin typeface="Cambria" panose="02040503050406030204" pitchFamily="18" charset="0"/>
            </a:endParaRPr>
          </a:p>
          <a:p>
            <a:pPr algn="r"/>
            <a:endParaRPr lang="en-US" sz="1700" b="1" dirty="0" smtClean="0">
              <a:solidFill>
                <a:schemeClr val="tx1"/>
              </a:solidFill>
              <a:latin typeface="Cambria" panose="02040503050406030204" pitchFamily="18" charset="0"/>
            </a:endParaRPr>
          </a:p>
          <a:p>
            <a:pPr algn="r"/>
            <a:endParaRPr lang="en-US" sz="1700" b="1" dirty="0">
              <a:solidFill>
                <a:schemeClr val="tx1"/>
              </a:solidFill>
              <a:latin typeface="Cambria" panose="02040503050406030204" pitchFamily="18" charset="0"/>
            </a:endParaRPr>
          </a:p>
          <a:p>
            <a:pPr algn="r"/>
            <a:endParaRPr lang="en-US" sz="1700" b="1" dirty="0" smtClean="0">
              <a:solidFill>
                <a:schemeClr val="tx1"/>
              </a:solidFill>
              <a:latin typeface="Cambria" panose="02040503050406030204" pitchFamily="18" charset="0"/>
            </a:endParaRPr>
          </a:p>
          <a:p>
            <a:pPr algn="r"/>
            <a:endParaRPr lang="en-US" sz="1700" b="1" dirty="0">
              <a:solidFill>
                <a:schemeClr val="tx1"/>
              </a:solidFill>
              <a:latin typeface="Cambria" panose="02040503050406030204" pitchFamily="18" charset="0"/>
            </a:endParaRPr>
          </a:p>
          <a:p>
            <a:pPr algn="r"/>
            <a:r>
              <a:rPr lang="en-US" sz="1700" b="1" dirty="0" smtClean="0">
                <a:solidFill>
                  <a:schemeClr val="tx1"/>
                </a:solidFill>
                <a:latin typeface="Cambria" panose="02040503050406030204" pitchFamily="18" charset="0"/>
              </a:rPr>
              <a:t>By</a:t>
            </a:r>
            <a:endParaRPr lang="en-US" sz="1700" b="1" dirty="0">
              <a:solidFill>
                <a:schemeClr val="tx1"/>
              </a:solidFill>
              <a:latin typeface="Cambria" panose="02040503050406030204" pitchFamily="18" charset="0"/>
            </a:endParaRPr>
          </a:p>
          <a:p>
            <a:pPr algn="r"/>
            <a:r>
              <a:rPr lang="en-US" sz="1700" b="1" dirty="0" smtClean="0">
                <a:solidFill>
                  <a:schemeClr val="tx1"/>
                </a:solidFill>
                <a:latin typeface="Cambria" panose="02040503050406030204" pitchFamily="18" charset="0"/>
              </a:rPr>
              <a:t>Ms. </a:t>
            </a:r>
            <a:r>
              <a:rPr lang="en-US" sz="1700" b="1" dirty="0" err="1" smtClean="0">
                <a:solidFill>
                  <a:schemeClr val="tx1"/>
                </a:solidFill>
                <a:latin typeface="Cambria" panose="02040503050406030204" pitchFamily="18" charset="0"/>
              </a:rPr>
              <a:t>Swetha.V</a:t>
            </a:r>
            <a:endParaRPr lang="en-US" sz="1700" b="1" dirty="0" smtClean="0">
              <a:solidFill>
                <a:schemeClr val="tx1"/>
              </a:solidFill>
              <a:latin typeface="Cambria" panose="02040503050406030204" pitchFamily="18" charset="0"/>
            </a:endParaRPr>
          </a:p>
          <a:p>
            <a:pPr algn="r"/>
            <a:r>
              <a:rPr lang="en-US" sz="1700" b="1" dirty="0" smtClean="0">
                <a:solidFill>
                  <a:schemeClr val="tx1"/>
                </a:solidFill>
                <a:latin typeface="Cambria" panose="02040503050406030204" pitchFamily="18" charset="0"/>
              </a:rPr>
              <a:t>ASST.PROFESSOR</a:t>
            </a:r>
            <a:endParaRPr lang="en-US" sz="1700" b="1" dirty="0">
              <a:solidFill>
                <a:schemeClr val="tx1"/>
              </a:solidFill>
              <a:latin typeface="Cambria" panose="02040503050406030204" pitchFamily="18" charset="0"/>
            </a:endParaRPr>
          </a:p>
          <a:p>
            <a:pPr algn="r"/>
            <a:endParaRPr lang="en-US" sz="1400" dirty="0"/>
          </a:p>
        </p:txBody>
      </p:sp>
      <p:pic>
        <p:nvPicPr>
          <p:cNvPr id="4" name="Picture 3" descr="new header landscape autonomous cop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190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547040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074"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45009" t="10561" r="32962" b="18114"/>
          <a:stretch/>
        </p:blipFill>
        <p:spPr bwMode="auto">
          <a:xfrm>
            <a:off x="2743200" y="609600"/>
            <a:ext cx="3297382" cy="60022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657585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a:t>
            </a:r>
            <a:endParaRPr lang="en-US" dirty="0"/>
          </a:p>
        </p:txBody>
      </p:sp>
      <p:sp>
        <p:nvSpPr>
          <p:cNvPr id="3" name="Content Placeholder 2"/>
          <p:cNvSpPr>
            <a:spLocks noGrp="1"/>
          </p:cNvSpPr>
          <p:nvPr>
            <p:ph idx="1"/>
          </p:nvPr>
        </p:nvSpPr>
        <p:spPr/>
        <p:txBody>
          <a:bodyPr>
            <a:normAutofit fontScale="92500"/>
          </a:bodyPr>
          <a:lstStyle/>
          <a:p>
            <a:r>
              <a:rPr lang="en-US" dirty="0" smtClean="0"/>
              <a:t>SIZE OF A INSTRUCTION ______________</a:t>
            </a:r>
          </a:p>
          <a:p>
            <a:r>
              <a:rPr lang="en-US" dirty="0" smtClean="0"/>
              <a:t>SIZE OF ADDRESS IN INSTRUCTION _______________</a:t>
            </a:r>
          </a:p>
          <a:p>
            <a:r>
              <a:rPr lang="en-US" dirty="0" smtClean="0"/>
              <a:t>SIZE OF OPCODE IN INSTRUCTION ______________</a:t>
            </a:r>
          </a:p>
          <a:p>
            <a:r>
              <a:rPr lang="en-US" dirty="0" smtClean="0"/>
              <a:t>SIZE OF MODE IN INSTRUCTION _____________</a:t>
            </a:r>
          </a:p>
          <a:p>
            <a:r>
              <a:rPr lang="en-US" dirty="0" smtClean="0"/>
              <a:t>0 REPRESENTS ____________ ADDRESS.</a:t>
            </a:r>
          </a:p>
          <a:p>
            <a:r>
              <a:rPr lang="en-US" dirty="0" smtClean="0"/>
              <a:t>1 REPRESENTS ____________ ADDRESS.</a:t>
            </a:r>
            <a:endParaRPr lang="en-US" dirty="0"/>
          </a:p>
        </p:txBody>
      </p:sp>
    </p:spTree>
    <p:extLst>
      <p:ext uri="{BB962C8B-B14F-4D97-AF65-F5344CB8AC3E}">
        <p14:creationId xmlns:p14="http://schemas.microsoft.com/office/powerpoint/2010/main" val="14565788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CPU REGISTERS</a:t>
            </a:r>
            <a:endParaRPr lang="en-US" b="1" dirty="0">
              <a:latin typeface="Cambria" panose="02040503050406030204" pitchFamily="18" charset="0"/>
            </a:endParaRPr>
          </a:p>
        </p:txBody>
      </p:sp>
      <p:pic>
        <p:nvPicPr>
          <p:cNvPr id="1026"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30380" t="20357" r="31585" b="33115"/>
          <a:stretch/>
        </p:blipFill>
        <p:spPr bwMode="auto">
          <a:xfrm>
            <a:off x="769886" y="1752600"/>
            <a:ext cx="7888488" cy="457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659814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latin typeface="Cambria" panose="02040503050406030204" pitchFamily="18" charset="0"/>
              </a:rPr>
              <a:t>Computer Registers</a:t>
            </a:r>
            <a:br>
              <a:rPr lang="en-US" b="1" dirty="0">
                <a:latin typeface="Cambria" panose="02040503050406030204" pitchFamily="18" charset="0"/>
              </a:rPr>
            </a:br>
            <a:endParaRPr lang="en-US" b="1" dirty="0">
              <a:latin typeface="Cambria" panose="02040503050406030204" pitchFamily="18" charset="0"/>
            </a:endParaRPr>
          </a:p>
        </p:txBody>
      </p:sp>
      <p:sp>
        <p:nvSpPr>
          <p:cNvPr id="3" name="Content Placeholder 2"/>
          <p:cNvSpPr>
            <a:spLocks noGrp="1"/>
          </p:cNvSpPr>
          <p:nvPr>
            <p:ph idx="1"/>
          </p:nvPr>
        </p:nvSpPr>
        <p:spPr/>
        <p:txBody>
          <a:bodyPr>
            <a:noAutofit/>
          </a:bodyPr>
          <a:lstStyle/>
          <a:p>
            <a:pPr algn="just"/>
            <a:r>
              <a:rPr lang="en-US" sz="2800" dirty="0">
                <a:latin typeface="Cambria" panose="02040503050406030204" pitchFamily="18" charset="0"/>
              </a:rPr>
              <a:t>Registers are a type of computer memory used to quickly accept, store, and transfer data and instructions that are being used immediately by the CPU</a:t>
            </a:r>
            <a:r>
              <a:rPr lang="en-US" sz="2800" dirty="0" smtClean="0">
                <a:latin typeface="Cambria" panose="02040503050406030204" pitchFamily="18" charset="0"/>
              </a:rPr>
              <a:t>.</a:t>
            </a:r>
          </a:p>
          <a:p>
            <a:pPr algn="just"/>
            <a:endParaRPr lang="en-US" sz="2800" dirty="0">
              <a:latin typeface="Cambria" panose="02040503050406030204" pitchFamily="18" charset="0"/>
            </a:endParaRPr>
          </a:p>
          <a:p>
            <a:pPr algn="just"/>
            <a:r>
              <a:rPr lang="en-US" sz="2800" dirty="0">
                <a:latin typeface="Cambria" panose="02040503050406030204" pitchFamily="18" charset="0"/>
              </a:rPr>
              <a:t>The registers used by the CPU are often termed as Processor registers</a:t>
            </a:r>
            <a:r>
              <a:rPr lang="en-US" sz="2800" dirty="0" smtClean="0">
                <a:latin typeface="Cambria" panose="02040503050406030204" pitchFamily="18" charset="0"/>
              </a:rPr>
              <a:t>.</a:t>
            </a:r>
          </a:p>
          <a:p>
            <a:pPr algn="just"/>
            <a:endParaRPr lang="en-US" sz="2800" dirty="0">
              <a:latin typeface="Cambria" panose="02040503050406030204" pitchFamily="18" charset="0"/>
            </a:endParaRPr>
          </a:p>
          <a:p>
            <a:pPr algn="just"/>
            <a:r>
              <a:rPr lang="en-US" sz="2800" dirty="0">
                <a:latin typeface="Cambria" panose="02040503050406030204" pitchFamily="18" charset="0"/>
              </a:rPr>
              <a:t>A processor register may hold an instruction, a storage address, or any data (such as bit sequence or individual characters).</a:t>
            </a:r>
          </a:p>
        </p:txBody>
      </p:sp>
    </p:spTree>
    <p:extLst>
      <p:ext uri="{BB962C8B-B14F-4D97-AF65-F5344CB8AC3E}">
        <p14:creationId xmlns:p14="http://schemas.microsoft.com/office/powerpoint/2010/main" val="7652999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Cambria" panose="02040503050406030204" pitchFamily="18" charset="0"/>
              </a:rPr>
              <a:t>CPU REGISTERS</a:t>
            </a:r>
            <a:endParaRPr lang="en-US" dirty="0"/>
          </a:p>
        </p:txBody>
      </p:sp>
      <p:sp>
        <p:nvSpPr>
          <p:cNvPr id="3" name="Content Placeholder 2"/>
          <p:cNvSpPr>
            <a:spLocks noGrp="1"/>
          </p:cNvSpPr>
          <p:nvPr>
            <p:ph idx="1"/>
          </p:nvPr>
        </p:nvSpPr>
        <p:spPr/>
        <p:txBody>
          <a:bodyPr>
            <a:normAutofit lnSpcReduction="10000"/>
          </a:bodyPr>
          <a:lstStyle/>
          <a:p>
            <a:pPr algn="just"/>
            <a:r>
              <a:rPr lang="en-US" dirty="0" smtClean="0">
                <a:latin typeface="Cambria" panose="02040503050406030204" pitchFamily="18" charset="0"/>
              </a:rPr>
              <a:t>From the Ram (Main memory) the data will be transferred to the cache memory inside the CPU.</a:t>
            </a:r>
          </a:p>
          <a:p>
            <a:pPr algn="just"/>
            <a:endParaRPr lang="en-US" dirty="0">
              <a:latin typeface="Cambria" panose="02040503050406030204" pitchFamily="18" charset="0"/>
            </a:endParaRPr>
          </a:p>
          <a:p>
            <a:pPr algn="just"/>
            <a:r>
              <a:rPr lang="en-US" dirty="0" smtClean="0">
                <a:latin typeface="Cambria" panose="02040503050406030204" pitchFamily="18" charset="0"/>
              </a:rPr>
              <a:t>From the Cache memory the </a:t>
            </a:r>
            <a:r>
              <a:rPr lang="en-US" dirty="0" err="1" smtClean="0">
                <a:latin typeface="Cambria" panose="02040503050406030204" pitchFamily="18" charset="0"/>
              </a:rPr>
              <a:t>datas</a:t>
            </a:r>
            <a:r>
              <a:rPr lang="en-US" dirty="0" smtClean="0">
                <a:latin typeface="Cambria" panose="02040503050406030204" pitchFamily="18" charset="0"/>
              </a:rPr>
              <a:t> are transferred to Registers.</a:t>
            </a:r>
          </a:p>
          <a:p>
            <a:pPr algn="just"/>
            <a:endParaRPr lang="en-US" dirty="0">
              <a:latin typeface="Cambria" panose="02040503050406030204" pitchFamily="18" charset="0"/>
            </a:endParaRPr>
          </a:p>
          <a:p>
            <a:pPr algn="just"/>
            <a:r>
              <a:rPr lang="en-US" dirty="0" smtClean="0">
                <a:latin typeface="Cambria" panose="02040503050406030204" pitchFamily="18" charset="0"/>
              </a:rPr>
              <a:t>The Registers are used to store the data which is to be executed by the CPU.</a:t>
            </a:r>
            <a:endParaRPr lang="en-US" dirty="0">
              <a:latin typeface="Cambria" panose="02040503050406030204" pitchFamily="18" charset="0"/>
            </a:endParaRPr>
          </a:p>
        </p:txBody>
      </p:sp>
    </p:spTree>
    <p:extLst>
      <p:ext uri="{BB962C8B-B14F-4D97-AF65-F5344CB8AC3E}">
        <p14:creationId xmlns:p14="http://schemas.microsoft.com/office/powerpoint/2010/main" val="61664272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Registers is _______________ storage.</a:t>
            </a:r>
          </a:p>
          <a:p>
            <a:endParaRPr lang="en-US" dirty="0"/>
          </a:p>
          <a:p>
            <a:r>
              <a:rPr lang="en-US" dirty="0" smtClean="0"/>
              <a:t>Register are available inside ______________.</a:t>
            </a:r>
          </a:p>
          <a:p>
            <a:endParaRPr lang="en-US" dirty="0"/>
          </a:p>
          <a:p>
            <a:endParaRPr lang="en-US" dirty="0"/>
          </a:p>
        </p:txBody>
      </p:sp>
    </p:spTree>
    <p:extLst>
      <p:ext uri="{BB962C8B-B14F-4D97-AF65-F5344CB8AC3E}">
        <p14:creationId xmlns:p14="http://schemas.microsoft.com/office/powerpoint/2010/main" val="14976199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Cambria" panose="02040503050406030204" pitchFamily="18" charset="0"/>
              </a:rPr>
              <a:t>DIFFERENT TYPES OF REGISTERS</a:t>
            </a:r>
            <a:endParaRPr lang="en-US" dirty="0">
              <a:latin typeface="Cambria" panose="02040503050406030204" pitchFamily="18" charset="0"/>
            </a:endParaRPr>
          </a:p>
        </p:txBody>
      </p:sp>
      <p:sp>
        <p:nvSpPr>
          <p:cNvPr id="3" name="Content Placeholder 2"/>
          <p:cNvSpPr>
            <a:spLocks noGrp="1"/>
          </p:cNvSpPr>
          <p:nvPr>
            <p:ph idx="1"/>
          </p:nvPr>
        </p:nvSpPr>
        <p:spPr/>
        <p:txBody>
          <a:bodyPr>
            <a:normAutofit lnSpcReduction="10000"/>
          </a:bodyPr>
          <a:lstStyle/>
          <a:p>
            <a:r>
              <a:rPr lang="en-US" b="1" dirty="0" smtClean="0">
                <a:latin typeface="Cambria" panose="02040503050406030204" pitchFamily="18" charset="0"/>
              </a:rPr>
              <a:t>Data Register</a:t>
            </a:r>
          </a:p>
          <a:p>
            <a:r>
              <a:rPr lang="en-US" b="1" dirty="0" smtClean="0">
                <a:latin typeface="Cambria" panose="02040503050406030204" pitchFamily="18" charset="0"/>
              </a:rPr>
              <a:t>Address </a:t>
            </a:r>
            <a:r>
              <a:rPr lang="en-US" b="1" dirty="0">
                <a:latin typeface="Cambria" panose="02040503050406030204" pitchFamily="18" charset="0"/>
              </a:rPr>
              <a:t>Register</a:t>
            </a:r>
          </a:p>
          <a:p>
            <a:r>
              <a:rPr lang="en-US" b="1" dirty="0" smtClean="0">
                <a:latin typeface="Cambria" panose="02040503050406030204" pitchFamily="18" charset="0"/>
              </a:rPr>
              <a:t>Accumulator</a:t>
            </a:r>
          </a:p>
          <a:p>
            <a:r>
              <a:rPr lang="en-US" b="1" dirty="0" smtClean="0">
                <a:latin typeface="Cambria" panose="02040503050406030204" pitchFamily="18" charset="0"/>
              </a:rPr>
              <a:t>Instruction </a:t>
            </a:r>
            <a:r>
              <a:rPr lang="en-US" b="1" dirty="0">
                <a:latin typeface="Cambria" panose="02040503050406030204" pitchFamily="18" charset="0"/>
              </a:rPr>
              <a:t>Register</a:t>
            </a:r>
          </a:p>
          <a:p>
            <a:r>
              <a:rPr lang="en-US" b="1" dirty="0" smtClean="0">
                <a:latin typeface="Cambria" panose="02040503050406030204" pitchFamily="18" charset="0"/>
              </a:rPr>
              <a:t>Program </a:t>
            </a:r>
            <a:r>
              <a:rPr lang="en-US" b="1" dirty="0">
                <a:latin typeface="Cambria" panose="02040503050406030204" pitchFamily="18" charset="0"/>
              </a:rPr>
              <a:t>Register</a:t>
            </a:r>
          </a:p>
          <a:p>
            <a:r>
              <a:rPr lang="en-US" b="1" dirty="0" smtClean="0">
                <a:latin typeface="Cambria" panose="02040503050406030204" pitchFamily="18" charset="0"/>
              </a:rPr>
              <a:t>Temporary </a:t>
            </a:r>
            <a:r>
              <a:rPr lang="en-US" b="1" dirty="0">
                <a:latin typeface="Cambria" panose="02040503050406030204" pitchFamily="18" charset="0"/>
              </a:rPr>
              <a:t>Register</a:t>
            </a:r>
          </a:p>
          <a:p>
            <a:r>
              <a:rPr lang="en-US" b="1" dirty="0" smtClean="0">
                <a:latin typeface="Cambria" panose="02040503050406030204" pitchFamily="18" charset="0"/>
              </a:rPr>
              <a:t>Input </a:t>
            </a:r>
            <a:r>
              <a:rPr lang="en-US" b="1" dirty="0">
                <a:latin typeface="Cambria" panose="02040503050406030204" pitchFamily="18" charset="0"/>
              </a:rPr>
              <a:t>Register</a:t>
            </a:r>
          </a:p>
          <a:p>
            <a:r>
              <a:rPr lang="en-US" b="1" dirty="0" smtClean="0">
                <a:latin typeface="Cambria" panose="02040503050406030204" pitchFamily="18" charset="0"/>
              </a:rPr>
              <a:t>Output </a:t>
            </a:r>
            <a:r>
              <a:rPr lang="en-US" b="1" dirty="0">
                <a:latin typeface="Cambria" panose="02040503050406030204" pitchFamily="18" charset="0"/>
              </a:rPr>
              <a:t>Register</a:t>
            </a:r>
          </a:p>
          <a:p>
            <a:pPr marL="0" indent="0">
              <a:buNone/>
            </a:pPr>
            <a:endParaRPr lang="en-US" dirty="0" smtClean="0">
              <a:latin typeface="Cambria" panose="02040503050406030204" pitchFamily="18" charset="0"/>
            </a:endParaRPr>
          </a:p>
        </p:txBody>
      </p:sp>
    </p:spTree>
    <p:extLst>
      <p:ext uri="{BB962C8B-B14F-4D97-AF65-F5344CB8AC3E}">
        <p14:creationId xmlns:p14="http://schemas.microsoft.com/office/powerpoint/2010/main" val="12237119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ambria" panose="02040503050406030204" pitchFamily="18" charset="0"/>
              </a:rPr>
              <a:t>REGISTERS WITH ITS SIZE</a:t>
            </a:r>
            <a:endParaRPr lang="en-US" dirty="0">
              <a:latin typeface="Cambria" panose="02040503050406030204" pitchFamily="18" charset="0"/>
            </a:endParaRPr>
          </a:p>
        </p:txBody>
      </p:sp>
      <p:pic>
        <p:nvPicPr>
          <p:cNvPr id="1026"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2463" t="40560" r="51377" b="27910"/>
          <a:stretch/>
        </p:blipFill>
        <p:spPr bwMode="auto">
          <a:xfrm>
            <a:off x="1411550" y="1981200"/>
            <a:ext cx="6184778" cy="4191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601290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COMPUTER REGISTERS</a:t>
            </a:r>
            <a:endParaRPr lang="en-US" b="1" dirty="0">
              <a:latin typeface="Cambria" panose="02040503050406030204" pitchFamily="18" charset="0"/>
            </a:endParaRPr>
          </a:p>
        </p:txBody>
      </p:sp>
      <p:pic>
        <p:nvPicPr>
          <p:cNvPr id="2050"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6077" t="36274" r="32790" b="6483"/>
          <a:stretch/>
        </p:blipFill>
        <p:spPr bwMode="auto">
          <a:xfrm>
            <a:off x="533400" y="1524000"/>
            <a:ext cx="8034561" cy="49747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357802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Cambria" panose="02040503050406030204" pitchFamily="18" charset="0"/>
              </a:rPr>
              <a:t>PROGRAM COUNTER (PC)</a:t>
            </a:r>
            <a:endParaRPr lang="en-US" dirty="0"/>
          </a:p>
        </p:txBody>
      </p:sp>
      <p:sp>
        <p:nvSpPr>
          <p:cNvPr id="3" name="Content Placeholder 2"/>
          <p:cNvSpPr>
            <a:spLocks noGrp="1"/>
          </p:cNvSpPr>
          <p:nvPr>
            <p:ph idx="1"/>
          </p:nvPr>
        </p:nvSpPr>
        <p:spPr/>
        <p:txBody>
          <a:bodyPr>
            <a:normAutofit lnSpcReduction="10000"/>
          </a:bodyPr>
          <a:lstStyle/>
          <a:p>
            <a:pPr algn="just"/>
            <a:r>
              <a:rPr lang="en-US" b="1" dirty="0" smtClean="0">
                <a:latin typeface="Cambria" panose="02040503050406030204" pitchFamily="18" charset="0"/>
              </a:rPr>
              <a:t>PROGRAM COUNTER (PC) </a:t>
            </a:r>
            <a:r>
              <a:rPr lang="en-US" dirty="0" smtClean="0">
                <a:latin typeface="Cambria" panose="02040503050406030204" pitchFamily="18" charset="0"/>
              </a:rPr>
              <a:t>– it stores the address of the next instruction to be executed.</a:t>
            </a:r>
          </a:p>
          <a:p>
            <a:pPr algn="just"/>
            <a:endParaRPr lang="en-US" dirty="0">
              <a:latin typeface="Cambria" panose="02040503050406030204" pitchFamily="18" charset="0"/>
            </a:endParaRPr>
          </a:p>
          <a:p>
            <a:pPr algn="just"/>
            <a:r>
              <a:rPr lang="en-US" b="1" dirty="0">
                <a:latin typeface="Cambria" panose="02040503050406030204" pitchFamily="18" charset="0"/>
              </a:rPr>
              <a:t>PROGRAM COUNTER (PC</a:t>
            </a:r>
            <a:r>
              <a:rPr lang="en-US" b="1" dirty="0" smtClean="0">
                <a:latin typeface="Cambria" panose="02040503050406030204" pitchFamily="18" charset="0"/>
              </a:rPr>
              <a:t>) – </a:t>
            </a:r>
            <a:r>
              <a:rPr lang="en-US" dirty="0">
                <a:latin typeface="Cambria" panose="02040503050406030204" pitchFamily="18" charset="0"/>
              </a:rPr>
              <a:t>PC points to the address of the next instruction to be fetched from the main memory when the previous instruction has been successfully completed.</a:t>
            </a:r>
          </a:p>
        </p:txBody>
      </p:sp>
    </p:spTree>
    <p:extLst>
      <p:ext uri="{BB962C8B-B14F-4D97-AF65-F5344CB8AC3E}">
        <p14:creationId xmlns:p14="http://schemas.microsoft.com/office/powerpoint/2010/main" val="1202173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INSTRUCTION CODES</a:t>
            </a:r>
            <a:endParaRPr lang="en-US" b="1" dirty="0">
              <a:latin typeface="Cambria" panose="02040503050406030204" pitchFamily="18" charset="0"/>
            </a:endParaRPr>
          </a:p>
        </p:txBody>
      </p:sp>
      <p:sp>
        <p:nvSpPr>
          <p:cNvPr id="3" name="Content Placeholder 2"/>
          <p:cNvSpPr>
            <a:spLocks noGrp="1"/>
          </p:cNvSpPr>
          <p:nvPr>
            <p:ph idx="1"/>
          </p:nvPr>
        </p:nvSpPr>
        <p:spPr/>
        <p:txBody>
          <a:bodyPr>
            <a:normAutofit lnSpcReduction="10000"/>
          </a:bodyPr>
          <a:lstStyle/>
          <a:p>
            <a:pPr algn="just"/>
            <a:r>
              <a:rPr lang="en-US" dirty="0" smtClean="0">
                <a:latin typeface="Cambria" panose="02040503050406030204" pitchFamily="18" charset="0"/>
              </a:rPr>
              <a:t>Instruction codes are nothing but the group of bits (1010111).</a:t>
            </a:r>
          </a:p>
          <a:p>
            <a:pPr algn="just"/>
            <a:endParaRPr lang="en-US" dirty="0">
              <a:latin typeface="Cambria" panose="02040503050406030204" pitchFamily="18" charset="0"/>
            </a:endParaRPr>
          </a:p>
          <a:p>
            <a:pPr algn="just"/>
            <a:r>
              <a:rPr lang="en-US" dirty="0" smtClean="0">
                <a:latin typeface="Cambria" panose="02040503050406030204" pitchFamily="18" charset="0"/>
              </a:rPr>
              <a:t>The instructions tells the processor to perform some specific task.</a:t>
            </a:r>
          </a:p>
          <a:p>
            <a:pPr algn="just"/>
            <a:endParaRPr lang="en-US" dirty="0">
              <a:latin typeface="Cambria" panose="02040503050406030204" pitchFamily="18" charset="0"/>
            </a:endParaRPr>
          </a:p>
          <a:p>
            <a:pPr algn="just"/>
            <a:r>
              <a:rPr lang="en-US" dirty="0">
                <a:latin typeface="Cambria" panose="02040503050406030204" pitchFamily="18" charset="0"/>
              </a:rPr>
              <a:t>Computer instructions are a set of machine language instructions that a particular processor understands and executes</a:t>
            </a:r>
          </a:p>
        </p:txBody>
      </p:sp>
    </p:spTree>
    <p:extLst>
      <p:ext uri="{BB962C8B-B14F-4D97-AF65-F5344CB8AC3E}">
        <p14:creationId xmlns:p14="http://schemas.microsoft.com/office/powerpoint/2010/main" val="516658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Cambria" panose="02040503050406030204" pitchFamily="18" charset="0"/>
              </a:rPr>
              <a:t>MEMORY ADDRESS REGISTER</a:t>
            </a:r>
            <a:br>
              <a:rPr lang="en-US" b="1" dirty="0" smtClean="0">
                <a:latin typeface="Cambria" panose="02040503050406030204" pitchFamily="18" charset="0"/>
              </a:rPr>
            </a:br>
            <a:endParaRPr lang="en-US" dirty="0"/>
          </a:p>
        </p:txBody>
      </p:sp>
      <p:sp>
        <p:nvSpPr>
          <p:cNvPr id="3" name="Content Placeholder 2"/>
          <p:cNvSpPr>
            <a:spLocks noGrp="1"/>
          </p:cNvSpPr>
          <p:nvPr>
            <p:ph idx="1"/>
          </p:nvPr>
        </p:nvSpPr>
        <p:spPr/>
        <p:txBody>
          <a:bodyPr>
            <a:normAutofit fontScale="92500" lnSpcReduction="20000"/>
          </a:bodyPr>
          <a:lstStyle/>
          <a:p>
            <a:pPr algn="just">
              <a:buFont typeface="Wingdings" panose="05000000000000000000" pitchFamily="2" charset="2"/>
              <a:buChar char="Ø"/>
            </a:pPr>
            <a:r>
              <a:rPr lang="en-US" dirty="0" smtClean="0">
                <a:latin typeface="Cambria" panose="02040503050406030204" pitchFamily="18" charset="0"/>
              </a:rPr>
              <a:t>Memory </a:t>
            </a:r>
            <a:r>
              <a:rPr lang="en-US" dirty="0">
                <a:latin typeface="Cambria" panose="02040503050406030204" pitchFamily="18" charset="0"/>
              </a:rPr>
              <a:t>Address Register are those registers that </a:t>
            </a:r>
            <a:r>
              <a:rPr lang="en-US" dirty="0" smtClean="0">
                <a:latin typeface="Cambria" panose="02040503050406030204" pitchFamily="18" charset="0"/>
              </a:rPr>
              <a:t>holds </a:t>
            </a:r>
            <a:r>
              <a:rPr lang="en-US" dirty="0">
                <a:latin typeface="Cambria" panose="02040503050406030204" pitchFamily="18" charset="0"/>
              </a:rPr>
              <a:t>the address for memory unit</a:t>
            </a:r>
            <a:r>
              <a:rPr lang="en-US" dirty="0" smtClean="0">
                <a:latin typeface="Cambria" panose="02040503050406030204" pitchFamily="18" charset="0"/>
              </a:rPr>
              <a:t>.</a:t>
            </a:r>
          </a:p>
          <a:p>
            <a:pPr marL="0" indent="0" algn="just">
              <a:buNone/>
            </a:pPr>
            <a:endParaRPr lang="en-US" dirty="0" smtClean="0">
              <a:latin typeface="Cambria" panose="02040503050406030204" pitchFamily="18" charset="0"/>
            </a:endParaRPr>
          </a:p>
          <a:p>
            <a:pPr algn="just">
              <a:buFont typeface="Wingdings" panose="05000000000000000000" pitchFamily="2" charset="2"/>
              <a:buChar char="Ø"/>
            </a:pPr>
            <a:r>
              <a:rPr lang="en-US" dirty="0" smtClean="0">
                <a:latin typeface="Cambria" panose="02040503050406030204" pitchFamily="18" charset="0"/>
              </a:rPr>
              <a:t>The </a:t>
            </a:r>
            <a:r>
              <a:rPr lang="en-US" dirty="0">
                <a:latin typeface="Cambria" panose="02040503050406030204" pitchFamily="18" charset="0"/>
              </a:rPr>
              <a:t>Memory Address Register (MAR) contains 12 bits which hold the address for the memory location</a:t>
            </a:r>
            <a:r>
              <a:rPr lang="en-US" dirty="0" smtClean="0">
                <a:latin typeface="Cambria" panose="02040503050406030204" pitchFamily="18" charset="0"/>
              </a:rPr>
              <a:t>.</a:t>
            </a:r>
          </a:p>
          <a:p>
            <a:pPr marL="0" indent="0" algn="just">
              <a:buNone/>
            </a:pPr>
            <a:endParaRPr lang="en-US" dirty="0">
              <a:latin typeface="Cambria" panose="02040503050406030204" pitchFamily="18" charset="0"/>
            </a:endParaRPr>
          </a:p>
          <a:p>
            <a:pPr algn="just">
              <a:buFont typeface="Wingdings" panose="05000000000000000000" pitchFamily="2" charset="2"/>
              <a:buChar char="Ø"/>
            </a:pPr>
            <a:r>
              <a:rPr lang="en-US" dirty="0">
                <a:latin typeface="Cambria" panose="02040503050406030204" pitchFamily="18" charset="0"/>
              </a:rPr>
              <a:t>It holds the </a:t>
            </a:r>
            <a:r>
              <a:rPr lang="en-US" b="1" dirty="0">
                <a:latin typeface="Cambria" panose="02040503050406030204" pitchFamily="18" charset="0"/>
              </a:rPr>
              <a:t>address of the location to be accessed from memory</a:t>
            </a:r>
            <a:r>
              <a:rPr lang="en-US" dirty="0">
                <a:latin typeface="Cambria" panose="02040503050406030204" pitchFamily="18" charset="0"/>
              </a:rPr>
              <a:t>. MAR </a:t>
            </a:r>
            <a:r>
              <a:rPr lang="en-US" dirty="0" smtClean="0">
                <a:latin typeface="Cambria" panose="02040503050406030204" pitchFamily="18" charset="0"/>
              </a:rPr>
              <a:t>together </a:t>
            </a:r>
            <a:r>
              <a:rPr lang="en-US" dirty="0">
                <a:latin typeface="Cambria" panose="02040503050406030204" pitchFamily="18" charset="0"/>
              </a:rPr>
              <a:t>facilitate the communication of the CPU and the main memory. </a:t>
            </a:r>
          </a:p>
          <a:p>
            <a:endParaRPr lang="en-US" dirty="0"/>
          </a:p>
        </p:txBody>
      </p:sp>
    </p:spTree>
    <p:extLst>
      <p:ext uri="{BB962C8B-B14F-4D97-AF65-F5344CB8AC3E}">
        <p14:creationId xmlns:p14="http://schemas.microsoft.com/office/powerpoint/2010/main" val="22277921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INSTRUCTION REGISTER (IR)</a:t>
            </a:r>
            <a:endParaRPr lang="en-US" b="1" dirty="0">
              <a:latin typeface="Cambria" panose="02040503050406030204" pitchFamily="18" charset="0"/>
            </a:endParaRPr>
          </a:p>
        </p:txBody>
      </p:sp>
      <p:sp>
        <p:nvSpPr>
          <p:cNvPr id="3" name="Content Placeholder 2"/>
          <p:cNvSpPr>
            <a:spLocks noGrp="1"/>
          </p:cNvSpPr>
          <p:nvPr>
            <p:ph idx="1"/>
          </p:nvPr>
        </p:nvSpPr>
        <p:spPr/>
        <p:txBody>
          <a:bodyPr>
            <a:normAutofit fontScale="92500" lnSpcReduction="20000"/>
          </a:bodyPr>
          <a:lstStyle/>
          <a:p>
            <a:pPr algn="just"/>
            <a:r>
              <a:rPr lang="en-US" dirty="0">
                <a:latin typeface="Cambria" panose="02040503050406030204" pitchFamily="18" charset="0"/>
              </a:rPr>
              <a:t>The instruction read from memory is placed in the Instruction register (IR</a:t>
            </a:r>
            <a:r>
              <a:rPr lang="en-US" dirty="0" smtClean="0">
                <a:latin typeface="Cambria" panose="02040503050406030204" pitchFamily="18" charset="0"/>
              </a:rPr>
              <a:t>).</a:t>
            </a:r>
          </a:p>
          <a:p>
            <a:pPr marL="0" indent="0" algn="just">
              <a:buNone/>
            </a:pPr>
            <a:endParaRPr lang="en-US" dirty="0">
              <a:latin typeface="Cambria" panose="02040503050406030204" pitchFamily="18" charset="0"/>
            </a:endParaRPr>
          </a:p>
          <a:p>
            <a:pPr algn="just"/>
            <a:r>
              <a:rPr lang="en-US" dirty="0">
                <a:latin typeface="Cambria" panose="02040503050406030204" pitchFamily="18" charset="0"/>
              </a:rPr>
              <a:t>Instruction Register holds the instruction to be executed</a:t>
            </a:r>
            <a:r>
              <a:rPr lang="en-US" dirty="0" smtClean="0">
                <a:latin typeface="Cambria" panose="02040503050406030204" pitchFamily="18" charset="0"/>
              </a:rPr>
              <a:t>.</a:t>
            </a:r>
          </a:p>
          <a:p>
            <a:pPr marL="0" indent="0" algn="just">
              <a:buNone/>
            </a:pPr>
            <a:endParaRPr lang="en-US" dirty="0" smtClean="0">
              <a:latin typeface="Cambria" panose="02040503050406030204" pitchFamily="18" charset="0"/>
            </a:endParaRPr>
          </a:p>
          <a:p>
            <a:pPr algn="just"/>
            <a:r>
              <a:rPr lang="en-US" dirty="0">
                <a:latin typeface="Cambria" panose="02040503050406030204" pitchFamily="18" charset="0"/>
              </a:rPr>
              <a:t>The instruction from PC is fetched and stored in IR. As soon as the instruction in placed in IR, the CPU starts executing the instruction and the PC points to the next instruction to be executed.</a:t>
            </a:r>
          </a:p>
        </p:txBody>
      </p:sp>
    </p:spTree>
    <p:extLst>
      <p:ext uri="{BB962C8B-B14F-4D97-AF65-F5344CB8AC3E}">
        <p14:creationId xmlns:p14="http://schemas.microsoft.com/office/powerpoint/2010/main" val="283641524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Cambria" panose="02040503050406030204" pitchFamily="18" charset="0"/>
              </a:rPr>
              <a:t>Temporary Register (TR)</a:t>
            </a:r>
          </a:p>
        </p:txBody>
      </p:sp>
      <p:sp>
        <p:nvSpPr>
          <p:cNvPr id="3" name="Content Placeholder 2"/>
          <p:cNvSpPr>
            <a:spLocks noGrp="1"/>
          </p:cNvSpPr>
          <p:nvPr>
            <p:ph idx="1"/>
          </p:nvPr>
        </p:nvSpPr>
        <p:spPr/>
        <p:txBody>
          <a:bodyPr/>
          <a:lstStyle/>
          <a:p>
            <a:pPr algn="just"/>
            <a:r>
              <a:rPr lang="en-US" dirty="0">
                <a:latin typeface="Cambria" panose="02040503050406030204" pitchFamily="18" charset="0"/>
              </a:rPr>
              <a:t>The Temporary Register (TR) is used for holding the temporary data during the processing.</a:t>
            </a:r>
          </a:p>
          <a:p>
            <a:pPr marL="0" indent="0">
              <a:buNone/>
            </a:pPr>
            <a:endParaRPr lang="en-US" dirty="0"/>
          </a:p>
        </p:txBody>
      </p:sp>
    </p:spTree>
    <p:extLst>
      <p:ext uri="{BB962C8B-B14F-4D97-AF65-F5344CB8AC3E}">
        <p14:creationId xmlns:p14="http://schemas.microsoft.com/office/powerpoint/2010/main" val="203878270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Cambria" panose="02040503050406030204" pitchFamily="18" charset="0"/>
              </a:rPr>
              <a:t>The </a:t>
            </a:r>
            <a:r>
              <a:rPr lang="en-US" b="1" dirty="0">
                <a:latin typeface="Cambria" panose="02040503050406030204" pitchFamily="18" charset="0"/>
              </a:rPr>
              <a:t>Input Registers (IR) </a:t>
            </a:r>
            <a:r>
              <a:rPr lang="en-US" dirty="0">
                <a:latin typeface="Cambria" panose="02040503050406030204" pitchFamily="18" charset="0"/>
              </a:rPr>
              <a:t>holds the input characters given by the user</a:t>
            </a:r>
            <a:r>
              <a:rPr lang="en-US" dirty="0" smtClean="0">
                <a:latin typeface="Cambria" panose="02040503050406030204" pitchFamily="18" charset="0"/>
              </a:rPr>
              <a:t>.</a:t>
            </a:r>
          </a:p>
          <a:p>
            <a:pPr marL="0" indent="0" algn="just">
              <a:buNone/>
            </a:pPr>
            <a:endParaRPr lang="en-US" dirty="0">
              <a:latin typeface="Cambria" panose="02040503050406030204" pitchFamily="18" charset="0"/>
            </a:endParaRPr>
          </a:p>
          <a:p>
            <a:pPr algn="just"/>
            <a:r>
              <a:rPr lang="en-US" dirty="0">
                <a:latin typeface="Cambria" panose="02040503050406030204" pitchFamily="18" charset="0"/>
              </a:rPr>
              <a:t>The </a:t>
            </a:r>
            <a:r>
              <a:rPr lang="en-US" b="1" dirty="0">
                <a:latin typeface="Cambria" panose="02040503050406030204" pitchFamily="18" charset="0"/>
              </a:rPr>
              <a:t>Output Registers (OR) </a:t>
            </a:r>
            <a:r>
              <a:rPr lang="en-US" dirty="0">
                <a:latin typeface="Cambria" panose="02040503050406030204" pitchFamily="18" charset="0"/>
              </a:rPr>
              <a:t>holds the output after processing the input data.</a:t>
            </a:r>
          </a:p>
          <a:p>
            <a:pPr marL="0" indent="0" algn="just">
              <a:buNone/>
            </a:pPr>
            <a:endParaRPr lang="en-US" dirty="0">
              <a:latin typeface="Cambria" panose="02040503050406030204" pitchFamily="18" charset="0"/>
            </a:endParaRPr>
          </a:p>
          <a:p>
            <a:pPr algn="just"/>
            <a:endParaRPr lang="en-US" dirty="0">
              <a:latin typeface="Cambria" panose="02040503050406030204" pitchFamily="18" charset="0"/>
            </a:endParaRPr>
          </a:p>
        </p:txBody>
      </p:sp>
    </p:spTree>
    <p:extLst>
      <p:ext uri="{BB962C8B-B14F-4D97-AF65-F5344CB8AC3E}">
        <p14:creationId xmlns:p14="http://schemas.microsoft.com/office/powerpoint/2010/main" val="3737923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Cambria" panose="02040503050406030204" pitchFamily="18" charset="0"/>
              </a:rPr>
              <a:t>Data Register (DR)</a:t>
            </a:r>
          </a:p>
        </p:txBody>
      </p:sp>
      <p:sp>
        <p:nvSpPr>
          <p:cNvPr id="3" name="Content Placeholder 2"/>
          <p:cNvSpPr>
            <a:spLocks noGrp="1"/>
          </p:cNvSpPr>
          <p:nvPr>
            <p:ph idx="1"/>
          </p:nvPr>
        </p:nvSpPr>
        <p:spPr/>
        <p:txBody>
          <a:bodyPr/>
          <a:lstStyle/>
          <a:p>
            <a:pPr algn="just"/>
            <a:r>
              <a:rPr lang="en-US" dirty="0">
                <a:latin typeface="Cambria" panose="02040503050406030204" pitchFamily="18" charset="0"/>
              </a:rPr>
              <a:t>The Data Register (DR) contains 16 bits which hold the </a:t>
            </a:r>
            <a:r>
              <a:rPr lang="en-US" b="1" dirty="0">
                <a:latin typeface="Cambria" panose="02040503050406030204" pitchFamily="18" charset="0"/>
              </a:rPr>
              <a:t>operand</a:t>
            </a:r>
            <a:r>
              <a:rPr lang="en-US" dirty="0">
                <a:latin typeface="Cambria" panose="02040503050406030204" pitchFamily="18" charset="0"/>
              </a:rPr>
              <a:t> read from the memory location</a:t>
            </a:r>
            <a:r>
              <a:rPr lang="en-US" dirty="0" smtClean="0">
                <a:latin typeface="Cambria" panose="02040503050406030204" pitchFamily="18" charset="0"/>
              </a:rPr>
              <a:t>.</a:t>
            </a:r>
          </a:p>
          <a:p>
            <a:pPr algn="just"/>
            <a:endParaRPr lang="en-US" dirty="0">
              <a:latin typeface="Cambria" panose="02040503050406030204" pitchFamily="18" charset="0"/>
            </a:endParaRPr>
          </a:p>
          <a:p>
            <a:pPr algn="just"/>
            <a:r>
              <a:rPr lang="en-US" dirty="0">
                <a:latin typeface="Cambria" panose="02040503050406030204" pitchFamily="18" charset="0"/>
              </a:rPr>
              <a:t>It contains data to be written into or to be read out from the addressed location.</a:t>
            </a:r>
            <a:r>
              <a:rPr lang="en-US" dirty="0"/>
              <a:t> </a:t>
            </a:r>
          </a:p>
          <a:p>
            <a:endParaRPr lang="en-US" dirty="0"/>
          </a:p>
        </p:txBody>
      </p:sp>
    </p:spTree>
    <p:extLst>
      <p:ext uri="{BB962C8B-B14F-4D97-AF65-F5344CB8AC3E}">
        <p14:creationId xmlns:p14="http://schemas.microsoft.com/office/powerpoint/2010/main" val="323473448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ACCUMULATOR (AC)</a:t>
            </a:r>
            <a:endParaRPr lang="en-US" b="1" dirty="0">
              <a:latin typeface="Cambria" panose="02040503050406030204" pitchFamily="18" charset="0"/>
            </a:endParaRPr>
          </a:p>
        </p:txBody>
      </p:sp>
      <p:sp>
        <p:nvSpPr>
          <p:cNvPr id="3" name="Content Placeholder 2"/>
          <p:cNvSpPr>
            <a:spLocks noGrp="1"/>
          </p:cNvSpPr>
          <p:nvPr>
            <p:ph idx="1"/>
          </p:nvPr>
        </p:nvSpPr>
        <p:spPr/>
        <p:txBody>
          <a:bodyPr>
            <a:normAutofit lnSpcReduction="10000"/>
          </a:bodyPr>
          <a:lstStyle/>
          <a:p>
            <a:pPr algn="just"/>
            <a:r>
              <a:rPr lang="en-US" dirty="0">
                <a:latin typeface="Cambria" panose="02040503050406030204" pitchFamily="18" charset="0"/>
              </a:rPr>
              <a:t>The Accumulator (AC) register is a general purpose processing register</a:t>
            </a:r>
            <a:r>
              <a:rPr lang="en-US" dirty="0" smtClean="0">
                <a:latin typeface="Cambria" panose="02040503050406030204" pitchFamily="18" charset="0"/>
              </a:rPr>
              <a:t>.</a:t>
            </a:r>
          </a:p>
          <a:p>
            <a:pPr algn="just"/>
            <a:r>
              <a:rPr lang="en-US" dirty="0">
                <a:latin typeface="Cambria" panose="02040503050406030204" pitchFamily="18" charset="0"/>
              </a:rPr>
              <a:t>An accumulator is a type of register included in a CPU. </a:t>
            </a:r>
            <a:endParaRPr lang="en-US" dirty="0" smtClean="0">
              <a:latin typeface="Cambria" panose="02040503050406030204" pitchFamily="18" charset="0"/>
            </a:endParaRPr>
          </a:p>
          <a:p>
            <a:pPr algn="just"/>
            <a:r>
              <a:rPr lang="en-US" dirty="0" smtClean="0">
                <a:latin typeface="Cambria" panose="02040503050406030204" pitchFamily="18" charset="0"/>
              </a:rPr>
              <a:t>It </a:t>
            </a:r>
            <a:r>
              <a:rPr lang="en-US" dirty="0">
                <a:latin typeface="Cambria" panose="02040503050406030204" pitchFamily="18" charset="0"/>
              </a:rPr>
              <a:t>acts as </a:t>
            </a:r>
            <a:r>
              <a:rPr lang="en-US" b="1" dirty="0">
                <a:latin typeface="Cambria" panose="02040503050406030204" pitchFamily="18" charset="0"/>
              </a:rPr>
              <a:t>a temporary storage location</a:t>
            </a:r>
            <a:r>
              <a:rPr lang="en-US" dirty="0">
                <a:latin typeface="Cambria" panose="02040503050406030204" pitchFamily="18" charset="0"/>
              </a:rPr>
              <a:t> which holds an intermediate value in mathematical and logical calculations.</a:t>
            </a:r>
          </a:p>
          <a:p>
            <a:pPr algn="just"/>
            <a:r>
              <a:rPr lang="en-US" dirty="0">
                <a:latin typeface="Cambria" panose="02040503050406030204" pitchFamily="18" charset="0"/>
              </a:rPr>
              <a:t>This is the most common register, used to store data taken out from the memory.</a:t>
            </a:r>
          </a:p>
        </p:txBody>
      </p:sp>
    </p:spTree>
    <p:extLst>
      <p:ext uri="{BB962C8B-B14F-4D97-AF65-F5344CB8AC3E}">
        <p14:creationId xmlns:p14="http://schemas.microsoft.com/office/powerpoint/2010/main" val="39036840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SIZE OF ADDRESS REGISTER _____________.</a:t>
            </a:r>
          </a:p>
          <a:p>
            <a:r>
              <a:rPr lang="en-US" dirty="0" smtClean="0"/>
              <a:t>SIZE OF IR _______________.</a:t>
            </a:r>
          </a:p>
          <a:p>
            <a:r>
              <a:rPr lang="en-US" dirty="0" smtClean="0"/>
              <a:t>SIZE OF DATA REGISTER ____________</a:t>
            </a:r>
          </a:p>
          <a:p>
            <a:r>
              <a:rPr lang="en-US" dirty="0" smtClean="0"/>
              <a:t>REGISTER WHICH STORES THE ADDRESS OF NEXT INSTRUCTION _______________.</a:t>
            </a:r>
          </a:p>
          <a:p>
            <a:r>
              <a:rPr lang="en-US" dirty="0" smtClean="0"/>
              <a:t>SIZE OF INPUT AND OUTPUT REGISTER _____________.</a:t>
            </a:r>
          </a:p>
          <a:p>
            <a:r>
              <a:rPr lang="en-US" dirty="0" smtClean="0"/>
              <a:t>DIFFERENCE BETWEEN CACHE AND MAIN MEMORY.</a:t>
            </a:r>
          </a:p>
          <a:p>
            <a:endParaRPr lang="en-US" dirty="0"/>
          </a:p>
        </p:txBody>
      </p:sp>
    </p:spTree>
    <p:extLst>
      <p:ext uri="{BB962C8B-B14F-4D97-AF65-F5344CB8AC3E}">
        <p14:creationId xmlns:p14="http://schemas.microsoft.com/office/powerpoint/2010/main" val="4555973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latin typeface="Cambria" panose="02040503050406030204" pitchFamily="18" charset="0"/>
              </a:rPr>
              <a:t>Computer Instructions</a:t>
            </a:r>
            <a:br>
              <a:rPr lang="en-US" b="1" dirty="0">
                <a:latin typeface="Cambria" panose="02040503050406030204" pitchFamily="18" charset="0"/>
              </a:rPr>
            </a:br>
            <a:endParaRPr lang="en-US" b="1" dirty="0">
              <a:latin typeface="Cambria" panose="02040503050406030204" pitchFamily="18" charset="0"/>
            </a:endParaRPr>
          </a:p>
        </p:txBody>
      </p:sp>
      <p:sp>
        <p:nvSpPr>
          <p:cNvPr id="3" name="Content Placeholder 2"/>
          <p:cNvSpPr>
            <a:spLocks noGrp="1"/>
          </p:cNvSpPr>
          <p:nvPr>
            <p:ph idx="1"/>
          </p:nvPr>
        </p:nvSpPr>
        <p:spPr/>
        <p:txBody>
          <a:bodyPr/>
          <a:lstStyle/>
          <a:p>
            <a:pPr algn="just"/>
            <a:r>
              <a:rPr lang="en-US" dirty="0">
                <a:latin typeface="Cambria" panose="02040503050406030204" pitchFamily="18" charset="0"/>
              </a:rPr>
              <a:t>Computer instructions are a set of machine language instructions that a particular processor understands and executes. </a:t>
            </a:r>
            <a:endParaRPr lang="en-US" dirty="0" smtClean="0">
              <a:latin typeface="Cambria" panose="02040503050406030204" pitchFamily="18" charset="0"/>
            </a:endParaRPr>
          </a:p>
          <a:p>
            <a:pPr algn="just"/>
            <a:endParaRPr lang="en-US" dirty="0">
              <a:latin typeface="Cambria" panose="02040503050406030204" pitchFamily="18" charset="0"/>
            </a:endParaRPr>
          </a:p>
          <a:p>
            <a:pPr algn="just"/>
            <a:r>
              <a:rPr lang="en-US" dirty="0" smtClean="0">
                <a:latin typeface="Cambria" panose="02040503050406030204" pitchFamily="18" charset="0"/>
              </a:rPr>
              <a:t>A </a:t>
            </a:r>
            <a:r>
              <a:rPr lang="en-US" dirty="0">
                <a:latin typeface="Cambria" panose="02040503050406030204" pitchFamily="18" charset="0"/>
              </a:rPr>
              <a:t>computer performs tasks on the basis of the instruction provided.</a:t>
            </a:r>
          </a:p>
        </p:txBody>
      </p:sp>
    </p:spTree>
    <p:extLst>
      <p:ext uri="{BB962C8B-B14F-4D97-AF65-F5344CB8AC3E}">
        <p14:creationId xmlns:p14="http://schemas.microsoft.com/office/powerpoint/2010/main" val="38893681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Cambria" panose="02040503050406030204" pitchFamily="18" charset="0"/>
              </a:rPr>
              <a:t>Computer Instructions</a:t>
            </a:r>
            <a:br>
              <a:rPr lang="en-US" b="1" dirty="0" smtClean="0">
                <a:latin typeface="Cambria" panose="02040503050406030204" pitchFamily="18" charset="0"/>
              </a:rPr>
            </a:br>
            <a:endParaRPr lang="en-US" dirty="0"/>
          </a:p>
        </p:txBody>
      </p:sp>
      <p:sp>
        <p:nvSpPr>
          <p:cNvPr id="3" name="Content Placeholder 2"/>
          <p:cNvSpPr>
            <a:spLocks noGrp="1"/>
          </p:cNvSpPr>
          <p:nvPr>
            <p:ph idx="1"/>
          </p:nvPr>
        </p:nvSpPr>
        <p:spPr/>
        <p:txBody>
          <a:bodyPr>
            <a:normAutofit lnSpcReduction="10000"/>
          </a:bodyPr>
          <a:lstStyle/>
          <a:p>
            <a:pPr algn="just"/>
            <a:r>
              <a:rPr lang="en-US" dirty="0">
                <a:latin typeface="Cambria" panose="02040503050406030204" pitchFamily="18" charset="0"/>
              </a:rPr>
              <a:t>An instruction comprises of groups called fields. These fields include:</a:t>
            </a:r>
          </a:p>
          <a:p>
            <a:pPr algn="just"/>
            <a:r>
              <a:rPr lang="en-US" dirty="0">
                <a:latin typeface="Cambria" panose="02040503050406030204" pitchFamily="18" charset="0"/>
              </a:rPr>
              <a:t>The </a:t>
            </a:r>
            <a:r>
              <a:rPr lang="en-US" b="1" dirty="0">
                <a:latin typeface="Cambria" panose="02040503050406030204" pitchFamily="18" charset="0"/>
              </a:rPr>
              <a:t>Operation code (Opcode) </a:t>
            </a:r>
            <a:r>
              <a:rPr lang="en-US" dirty="0">
                <a:latin typeface="Cambria" panose="02040503050406030204" pitchFamily="18" charset="0"/>
              </a:rPr>
              <a:t>field which specifies the operation to be performed.</a:t>
            </a:r>
          </a:p>
          <a:p>
            <a:pPr algn="just"/>
            <a:r>
              <a:rPr lang="en-US" dirty="0">
                <a:latin typeface="Cambria" panose="02040503050406030204" pitchFamily="18" charset="0"/>
              </a:rPr>
              <a:t>The </a:t>
            </a:r>
            <a:r>
              <a:rPr lang="en-US" b="1" dirty="0">
                <a:latin typeface="Cambria" panose="02040503050406030204" pitchFamily="18" charset="0"/>
              </a:rPr>
              <a:t>Address field </a:t>
            </a:r>
            <a:r>
              <a:rPr lang="en-US" dirty="0">
                <a:latin typeface="Cambria" panose="02040503050406030204" pitchFamily="18" charset="0"/>
              </a:rPr>
              <a:t>which contains the location of the operand, i.e., register or memory location.</a:t>
            </a:r>
          </a:p>
          <a:p>
            <a:pPr algn="just"/>
            <a:r>
              <a:rPr lang="en-US" dirty="0">
                <a:latin typeface="Cambria" panose="02040503050406030204" pitchFamily="18" charset="0"/>
              </a:rPr>
              <a:t>The </a:t>
            </a:r>
            <a:r>
              <a:rPr lang="en-US" b="1" dirty="0">
                <a:latin typeface="Cambria" panose="02040503050406030204" pitchFamily="18" charset="0"/>
              </a:rPr>
              <a:t>Mode field </a:t>
            </a:r>
            <a:r>
              <a:rPr lang="en-US" dirty="0">
                <a:latin typeface="Cambria" panose="02040503050406030204" pitchFamily="18" charset="0"/>
              </a:rPr>
              <a:t>which specifies how the operand will be located.</a:t>
            </a:r>
          </a:p>
          <a:p>
            <a:endParaRPr lang="en-US" dirty="0"/>
          </a:p>
        </p:txBody>
      </p:sp>
    </p:spTree>
    <p:extLst>
      <p:ext uri="{BB962C8B-B14F-4D97-AF65-F5344CB8AC3E}">
        <p14:creationId xmlns:p14="http://schemas.microsoft.com/office/powerpoint/2010/main" val="325866025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Computer Instructions</a:t>
            </a:r>
            <a:endParaRPr lang="en-US" dirty="0"/>
          </a:p>
        </p:txBody>
      </p:sp>
      <p:sp>
        <p:nvSpPr>
          <p:cNvPr id="3" name="Content Placeholder 2"/>
          <p:cNvSpPr>
            <a:spLocks noGrp="1"/>
          </p:cNvSpPr>
          <p:nvPr>
            <p:ph idx="1"/>
          </p:nvPr>
        </p:nvSpPr>
        <p:spPr/>
        <p:txBody>
          <a:bodyPr/>
          <a:lstStyle/>
          <a:p>
            <a:endParaRPr lang="en-US"/>
          </a:p>
        </p:txBody>
      </p:sp>
      <p:pic>
        <p:nvPicPr>
          <p:cNvPr id="1026" name="Picture 2" descr="Computer Instruc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3200400"/>
            <a:ext cx="7924800" cy="6926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38748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b="1" dirty="0" smtClean="0">
                <a:latin typeface="Cambria" panose="02040503050406030204" pitchFamily="18" charset="0"/>
              </a:rPr>
              <a:t>Instruction</a:t>
            </a:r>
            <a:r>
              <a:rPr lang="en-US" dirty="0" smtClean="0">
                <a:latin typeface="Cambria" panose="02040503050406030204" pitchFamily="18" charset="0"/>
              </a:rPr>
              <a:t>: a binary code that specifies a sequence of micro-operations for the computer.</a:t>
            </a:r>
          </a:p>
          <a:p>
            <a:pPr algn="just"/>
            <a:endParaRPr lang="en-US" dirty="0">
              <a:latin typeface="Cambria" panose="02040503050406030204" pitchFamily="18" charset="0"/>
            </a:endParaRPr>
          </a:p>
          <a:p>
            <a:pPr algn="just"/>
            <a:r>
              <a:rPr lang="en-US" sz="2800" b="1" dirty="0" smtClean="0">
                <a:latin typeface="Cambria" panose="02040503050406030204" pitchFamily="18" charset="0"/>
              </a:rPr>
              <a:t>Instruction Code</a:t>
            </a:r>
            <a:r>
              <a:rPr lang="en-US" sz="2800" dirty="0" smtClean="0">
                <a:latin typeface="Cambria" panose="02040503050406030204" pitchFamily="18" charset="0"/>
              </a:rPr>
              <a:t>: group of bits that instruct the computer to perform specific operation.</a:t>
            </a:r>
            <a:endParaRPr lang="en-US" sz="2800" dirty="0">
              <a:latin typeface="Cambria" panose="02040503050406030204" pitchFamily="18" charset="0"/>
            </a:endParaRPr>
          </a:p>
        </p:txBody>
      </p:sp>
    </p:spTree>
    <p:extLst>
      <p:ext uri="{BB962C8B-B14F-4D97-AF65-F5344CB8AC3E}">
        <p14:creationId xmlns:p14="http://schemas.microsoft.com/office/powerpoint/2010/main" val="17678963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t>INSTRUCTION TYPES</a:t>
            </a:r>
            <a:endParaRPr lang="en-US" sz="3600" b="1" dirty="0"/>
          </a:p>
        </p:txBody>
      </p:sp>
      <p:sp>
        <p:nvSpPr>
          <p:cNvPr id="3" name="Content Placeholder 2"/>
          <p:cNvSpPr>
            <a:spLocks noGrp="1"/>
          </p:cNvSpPr>
          <p:nvPr>
            <p:ph idx="1"/>
          </p:nvPr>
        </p:nvSpPr>
        <p:spPr/>
        <p:txBody>
          <a:bodyPr/>
          <a:lstStyle/>
          <a:p>
            <a:pPr algn="just"/>
            <a:r>
              <a:rPr lang="en-US" dirty="0" smtClean="0">
                <a:latin typeface="Cambria" panose="02040503050406030204" pitchFamily="18" charset="0"/>
              </a:rPr>
              <a:t>Computer instructions is divided into 3 types :</a:t>
            </a:r>
          </a:p>
          <a:p>
            <a:pPr algn="just"/>
            <a:r>
              <a:rPr lang="en-US" b="1" dirty="0" smtClean="0">
                <a:latin typeface="Cambria" panose="02040503050406030204" pitchFamily="18" charset="0"/>
              </a:rPr>
              <a:t>Memory reference instructions</a:t>
            </a:r>
          </a:p>
          <a:p>
            <a:pPr algn="just"/>
            <a:r>
              <a:rPr lang="en-US" b="1" dirty="0" smtClean="0">
                <a:latin typeface="Cambria" panose="02040503050406030204" pitchFamily="18" charset="0"/>
              </a:rPr>
              <a:t>Register reference instructions</a:t>
            </a:r>
          </a:p>
          <a:p>
            <a:pPr algn="just"/>
            <a:r>
              <a:rPr lang="en-US" b="1" dirty="0" smtClean="0">
                <a:latin typeface="Cambria" panose="02040503050406030204" pitchFamily="18" charset="0"/>
              </a:rPr>
              <a:t>I/P and  O/P reference instructions</a:t>
            </a:r>
            <a:endParaRPr lang="en-US" b="1" dirty="0">
              <a:latin typeface="Cambria" panose="02040503050406030204" pitchFamily="18" charset="0"/>
            </a:endParaRPr>
          </a:p>
        </p:txBody>
      </p:sp>
    </p:spTree>
    <p:extLst>
      <p:ext uri="{BB962C8B-B14F-4D97-AF65-F5344CB8AC3E}">
        <p14:creationId xmlns:p14="http://schemas.microsoft.com/office/powerpoint/2010/main" val="110731141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b="1" dirty="0" smtClean="0">
                <a:latin typeface="Cambria" panose="02040503050406030204" pitchFamily="18" charset="0"/>
              </a:rPr>
              <a:t>MEMORY - REFERENCE INSTRUCTION</a:t>
            </a:r>
            <a:endParaRPr lang="en-US" b="1" dirty="0">
              <a:latin typeface="Cambria" panose="02040503050406030204" pitchFamily="18" charset="0"/>
            </a:endParaRPr>
          </a:p>
        </p:txBody>
      </p:sp>
      <p:sp>
        <p:nvSpPr>
          <p:cNvPr id="3" name="Content Placeholder 2"/>
          <p:cNvSpPr>
            <a:spLocks noGrp="1"/>
          </p:cNvSpPr>
          <p:nvPr>
            <p:ph idx="1"/>
          </p:nvPr>
        </p:nvSpPr>
        <p:spPr/>
        <p:txBody>
          <a:bodyPr/>
          <a:lstStyle/>
          <a:p>
            <a:pPr algn="just"/>
            <a:r>
              <a:rPr lang="en-US" sz="2800" dirty="0">
                <a:latin typeface="Cambria" panose="02040503050406030204" pitchFamily="18" charset="0"/>
              </a:rPr>
              <a:t>In Memory-reference instruction, 12 bits of memory is used to specify an address and one bit to specify the addressing mode 'I</a:t>
            </a:r>
            <a:r>
              <a:rPr lang="en-US" sz="2800" dirty="0" smtClean="0">
                <a:latin typeface="Cambria" panose="02040503050406030204" pitchFamily="18" charset="0"/>
              </a:rPr>
              <a:t>'.</a:t>
            </a:r>
          </a:p>
          <a:p>
            <a:pPr algn="just"/>
            <a:endParaRPr lang="en-US" sz="2800" dirty="0">
              <a:latin typeface="Cambria" panose="02040503050406030204" pitchFamily="18" charset="0"/>
            </a:endParaRPr>
          </a:p>
          <a:p>
            <a:pPr marL="0" indent="0" algn="just">
              <a:buNone/>
            </a:pPr>
            <a:endParaRPr lang="en-US" sz="2800" dirty="0" smtClean="0">
              <a:latin typeface="Cambria" panose="02040503050406030204" pitchFamily="18" charset="0"/>
            </a:endParaRPr>
          </a:p>
          <a:p>
            <a:pPr marL="0" indent="0" algn="just">
              <a:buNone/>
            </a:pPr>
            <a:endParaRPr lang="en-US" sz="2800" dirty="0" smtClean="0">
              <a:latin typeface="Cambria" panose="02040503050406030204" pitchFamily="18" charset="0"/>
            </a:endParaRPr>
          </a:p>
        </p:txBody>
      </p:sp>
      <p:pic>
        <p:nvPicPr>
          <p:cNvPr id="6" name="Picture 2" descr="Computer Instruc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3553634"/>
            <a:ext cx="7924800" cy="6926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66961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Cambria" panose="02040503050406030204" pitchFamily="18" charset="0"/>
              </a:rPr>
              <a:t>Register - reference instruction</a:t>
            </a:r>
          </a:p>
        </p:txBody>
      </p:sp>
      <p:sp>
        <p:nvSpPr>
          <p:cNvPr id="3" name="Content Placeholder 2"/>
          <p:cNvSpPr>
            <a:spLocks noGrp="1"/>
          </p:cNvSpPr>
          <p:nvPr>
            <p:ph idx="1"/>
          </p:nvPr>
        </p:nvSpPr>
        <p:spPr/>
        <p:txBody>
          <a:bodyPr>
            <a:normAutofit lnSpcReduction="10000"/>
          </a:bodyPr>
          <a:lstStyle/>
          <a:p>
            <a:pPr algn="just"/>
            <a:r>
              <a:rPr lang="en-US" dirty="0">
                <a:latin typeface="Cambria" panose="02040503050406030204" pitchFamily="18" charset="0"/>
              </a:rPr>
              <a:t>The Register-reference instructions are represented by the Opcode 111 with a 0 in the leftmost bit (bit 15) of the instruction</a:t>
            </a:r>
            <a:r>
              <a:rPr lang="en-US" dirty="0" smtClean="0">
                <a:latin typeface="Cambria" panose="02040503050406030204" pitchFamily="18" charset="0"/>
              </a:rPr>
              <a:t>.</a:t>
            </a:r>
          </a:p>
          <a:p>
            <a:pPr algn="just"/>
            <a:endParaRPr lang="en-US" dirty="0">
              <a:latin typeface="Cambria" panose="02040503050406030204" pitchFamily="18" charset="0"/>
            </a:endParaRPr>
          </a:p>
          <a:p>
            <a:pPr algn="just"/>
            <a:endParaRPr lang="en-US" dirty="0" smtClean="0">
              <a:latin typeface="Cambria" panose="02040503050406030204" pitchFamily="18" charset="0"/>
            </a:endParaRPr>
          </a:p>
          <a:p>
            <a:pPr algn="just"/>
            <a:endParaRPr lang="en-US" dirty="0">
              <a:latin typeface="Cambria" panose="02040503050406030204" pitchFamily="18" charset="0"/>
            </a:endParaRPr>
          </a:p>
          <a:p>
            <a:pPr algn="just"/>
            <a:r>
              <a:rPr lang="en-US" dirty="0">
                <a:latin typeface="Cambria" panose="02040503050406030204" pitchFamily="18" charset="0"/>
              </a:rPr>
              <a:t>A Register-reference instruction specifies an operation on or a test of the AC (Accumulator) register.</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400" y="3352800"/>
            <a:ext cx="5029200" cy="10037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2368330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Cambria" panose="02040503050406030204" pitchFamily="18" charset="0"/>
              </a:rPr>
              <a:t>INPUT-OUTPUT INSTRUCTION</a:t>
            </a:r>
            <a:br>
              <a:rPr lang="en-US" b="1" dirty="0" smtClean="0">
                <a:latin typeface="Cambria" panose="02040503050406030204" pitchFamily="18" charset="0"/>
              </a:rPr>
            </a:br>
            <a:endParaRPr lang="en-US" b="1" dirty="0">
              <a:latin typeface="Cambria" panose="02040503050406030204" pitchFamily="18" charset="0"/>
            </a:endParaRPr>
          </a:p>
        </p:txBody>
      </p:sp>
      <p:sp>
        <p:nvSpPr>
          <p:cNvPr id="3" name="Content Placeholder 2"/>
          <p:cNvSpPr>
            <a:spLocks noGrp="1"/>
          </p:cNvSpPr>
          <p:nvPr>
            <p:ph idx="1"/>
          </p:nvPr>
        </p:nvSpPr>
        <p:spPr/>
        <p:txBody>
          <a:bodyPr>
            <a:normAutofit lnSpcReduction="10000"/>
          </a:bodyPr>
          <a:lstStyle/>
          <a:p>
            <a:pPr algn="just"/>
            <a:r>
              <a:rPr lang="en-US" dirty="0">
                <a:latin typeface="Cambria" panose="02040503050406030204" pitchFamily="18" charset="0"/>
              </a:rPr>
              <a:t>Just like the Register-reference instruction, an Input-Output instruction does not need a reference to memory and is recognized by the operation code 111 with a 1 in the leftmost bit of the instruction. </a:t>
            </a:r>
            <a:endParaRPr lang="en-US" dirty="0" smtClean="0">
              <a:latin typeface="Cambria" panose="02040503050406030204" pitchFamily="18" charset="0"/>
            </a:endParaRPr>
          </a:p>
          <a:p>
            <a:pPr marL="0" indent="0" algn="just">
              <a:buNone/>
            </a:pPr>
            <a:endParaRPr lang="en-US" dirty="0" smtClean="0">
              <a:latin typeface="Cambria" panose="02040503050406030204" pitchFamily="18" charset="0"/>
            </a:endParaRPr>
          </a:p>
          <a:p>
            <a:pPr algn="just"/>
            <a:r>
              <a:rPr lang="en-US" dirty="0" smtClean="0">
                <a:latin typeface="Cambria" panose="02040503050406030204" pitchFamily="18" charset="0"/>
              </a:rPr>
              <a:t>The </a:t>
            </a:r>
            <a:r>
              <a:rPr lang="en-US" dirty="0">
                <a:latin typeface="Cambria" panose="02040503050406030204" pitchFamily="18" charset="0"/>
              </a:rPr>
              <a:t>remaining 12 bits are used to specify the type of the input-output operation or test performed.</a:t>
            </a:r>
          </a:p>
        </p:txBody>
      </p:sp>
    </p:spTree>
    <p:extLst>
      <p:ext uri="{BB962C8B-B14F-4D97-AF65-F5344CB8AC3E}">
        <p14:creationId xmlns:p14="http://schemas.microsoft.com/office/powerpoint/2010/main" val="417885388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INPUT-OUTPUT INSTRUCTION</a:t>
            </a:r>
            <a:endParaRPr lang="en-US"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62689" y="3200400"/>
            <a:ext cx="7660529" cy="13993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4276306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3 X 8 DECODER IS USED TO DECODE THE OPCODE</a:t>
            </a:r>
          </a:p>
          <a:p>
            <a:endParaRPr lang="en-US" dirty="0"/>
          </a:p>
          <a:p>
            <a:r>
              <a:rPr lang="en-US" dirty="0" smtClean="0"/>
              <a:t>D0 – D7</a:t>
            </a:r>
          </a:p>
          <a:p>
            <a:r>
              <a:rPr lang="en-US" dirty="0" smtClean="0"/>
              <a:t>D0 – D6 ------------</a:t>
            </a:r>
            <a:r>
              <a:rPr lang="en-US" dirty="0" smtClean="0">
                <a:sym typeface="Wingdings" panose="05000000000000000000" pitchFamily="2" charset="2"/>
              </a:rPr>
              <a:t> MEMORY REFERNCE</a:t>
            </a:r>
          </a:p>
          <a:p>
            <a:r>
              <a:rPr lang="en-US" dirty="0" smtClean="0">
                <a:sym typeface="Wingdings" panose="05000000000000000000" pitchFamily="2" charset="2"/>
              </a:rPr>
              <a:t>D7 ---------- I / O</a:t>
            </a:r>
            <a:endParaRPr lang="en-US" dirty="0"/>
          </a:p>
        </p:txBody>
      </p:sp>
      <p:pic>
        <p:nvPicPr>
          <p:cNvPr id="6" name="Picture 2" descr="Computer Instruc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9400" y="2735828"/>
            <a:ext cx="5867400" cy="512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365924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t>MEMORY REFERENCE INSTRUCTIONS</a:t>
            </a:r>
            <a:endParaRPr lang="en-US" sz="3600" b="1" dirty="0"/>
          </a:p>
        </p:txBody>
      </p:sp>
      <p:sp>
        <p:nvSpPr>
          <p:cNvPr id="3" name="Content Placeholder 2"/>
          <p:cNvSpPr>
            <a:spLocks noGrp="1"/>
          </p:cNvSpPr>
          <p:nvPr>
            <p:ph idx="1"/>
          </p:nvPr>
        </p:nvSpPr>
        <p:spPr/>
        <p:txBody>
          <a:bodyPr>
            <a:normAutofit fontScale="92500" lnSpcReduction="10000"/>
          </a:bodyPr>
          <a:lstStyle/>
          <a:p>
            <a:pPr fontAlgn="base"/>
            <a:r>
              <a:rPr lang="en-US" dirty="0">
                <a:latin typeface="Cambria" panose="02040503050406030204" pitchFamily="18" charset="0"/>
              </a:rPr>
              <a:t>There stay 7 memory reference instructions as mentioned </a:t>
            </a:r>
            <a:r>
              <a:rPr lang="en-US" dirty="0" smtClean="0">
                <a:latin typeface="Cambria" panose="02040503050406030204" pitchFamily="18" charset="0"/>
              </a:rPr>
              <a:t>below.</a:t>
            </a:r>
          </a:p>
          <a:p>
            <a:pPr fontAlgn="base">
              <a:buFont typeface="Wingdings" panose="05000000000000000000" pitchFamily="2" charset="2"/>
              <a:buChar char="Ø"/>
            </a:pPr>
            <a:r>
              <a:rPr lang="en-US" dirty="0" smtClean="0">
                <a:latin typeface="Cambria" panose="02040503050406030204" pitchFamily="18" charset="0"/>
              </a:rPr>
              <a:t>LDA</a:t>
            </a:r>
            <a:endParaRPr lang="en-US" dirty="0">
              <a:latin typeface="Cambria" panose="02040503050406030204" pitchFamily="18" charset="0"/>
            </a:endParaRPr>
          </a:p>
          <a:p>
            <a:pPr fontAlgn="base">
              <a:buFont typeface="Wingdings" panose="05000000000000000000" pitchFamily="2" charset="2"/>
              <a:buChar char="Ø"/>
            </a:pPr>
            <a:r>
              <a:rPr lang="en-US" dirty="0" smtClean="0">
                <a:latin typeface="Cambria" panose="02040503050406030204" pitchFamily="18" charset="0"/>
              </a:rPr>
              <a:t>STA</a:t>
            </a:r>
            <a:endParaRPr lang="en-US" dirty="0">
              <a:latin typeface="Cambria" panose="02040503050406030204" pitchFamily="18" charset="0"/>
            </a:endParaRPr>
          </a:p>
          <a:p>
            <a:pPr fontAlgn="base">
              <a:buFont typeface="Wingdings" panose="05000000000000000000" pitchFamily="2" charset="2"/>
              <a:buChar char="Ø"/>
            </a:pPr>
            <a:r>
              <a:rPr lang="en-US" dirty="0" smtClean="0">
                <a:latin typeface="Cambria" panose="02040503050406030204" pitchFamily="18" charset="0"/>
              </a:rPr>
              <a:t>AND</a:t>
            </a:r>
            <a:endParaRPr lang="en-US" dirty="0">
              <a:latin typeface="Cambria" panose="02040503050406030204" pitchFamily="18" charset="0"/>
            </a:endParaRPr>
          </a:p>
          <a:p>
            <a:pPr fontAlgn="base">
              <a:buFont typeface="Wingdings" panose="05000000000000000000" pitchFamily="2" charset="2"/>
              <a:buChar char="Ø"/>
            </a:pPr>
            <a:r>
              <a:rPr lang="en-US" dirty="0">
                <a:latin typeface="Cambria" panose="02040503050406030204" pitchFamily="18" charset="0"/>
              </a:rPr>
              <a:t> </a:t>
            </a:r>
            <a:r>
              <a:rPr lang="en-US" dirty="0" smtClean="0">
                <a:latin typeface="Cambria" panose="02040503050406030204" pitchFamily="18" charset="0"/>
              </a:rPr>
              <a:t>ADD</a:t>
            </a:r>
            <a:endParaRPr lang="en-US" dirty="0">
              <a:latin typeface="Cambria" panose="02040503050406030204" pitchFamily="18" charset="0"/>
            </a:endParaRPr>
          </a:p>
          <a:p>
            <a:pPr fontAlgn="base">
              <a:buFont typeface="Wingdings" panose="05000000000000000000" pitchFamily="2" charset="2"/>
              <a:buChar char="Ø"/>
            </a:pPr>
            <a:r>
              <a:rPr lang="en-US" dirty="0" smtClean="0">
                <a:latin typeface="Cambria" panose="02040503050406030204" pitchFamily="18" charset="0"/>
              </a:rPr>
              <a:t>BUN</a:t>
            </a:r>
            <a:endParaRPr lang="en-US" dirty="0">
              <a:latin typeface="Cambria" panose="02040503050406030204" pitchFamily="18" charset="0"/>
            </a:endParaRPr>
          </a:p>
          <a:p>
            <a:pPr fontAlgn="base">
              <a:buFont typeface="Wingdings" panose="05000000000000000000" pitchFamily="2" charset="2"/>
              <a:buChar char="Ø"/>
            </a:pPr>
            <a:r>
              <a:rPr lang="en-US" dirty="0" smtClean="0">
                <a:latin typeface="Cambria" panose="02040503050406030204" pitchFamily="18" charset="0"/>
              </a:rPr>
              <a:t>BSA</a:t>
            </a:r>
            <a:endParaRPr lang="en-US" dirty="0">
              <a:latin typeface="Cambria" panose="02040503050406030204" pitchFamily="18" charset="0"/>
            </a:endParaRPr>
          </a:p>
          <a:p>
            <a:pPr fontAlgn="base">
              <a:buFont typeface="Wingdings" panose="05000000000000000000" pitchFamily="2" charset="2"/>
              <a:buChar char="Ø"/>
            </a:pPr>
            <a:r>
              <a:rPr lang="en-US" dirty="0" smtClean="0">
                <a:latin typeface="Cambria" panose="02040503050406030204" pitchFamily="18" charset="0"/>
              </a:rPr>
              <a:t>ISZ</a:t>
            </a:r>
            <a:endParaRPr lang="en-US" dirty="0">
              <a:latin typeface="Cambria" panose="02040503050406030204" pitchFamily="18" charset="0"/>
            </a:endParaRPr>
          </a:p>
          <a:p>
            <a:endParaRPr lang="en-US" dirty="0"/>
          </a:p>
        </p:txBody>
      </p:sp>
    </p:spTree>
    <p:extLst>
      <p:ext uri="{BB962C8B-B14F-4D97-AF65-F5344CB8AC3E}">
        <p14:creationId xmlns:p14="http://schemas.microsoft.com/office/powerpoint/2010/main" val="333758889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122"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7937" t="32616" r="37921" b="30278"/>
          <a:stretch/>
        </p:blipFill>
        <p:spPr bwMode="auto">
          <a:xfrm>
            <a:off x="533400" y="2209800"/>
            <a:ext cx="8097981" cy="3200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6137587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latin typeface="Cambria" panose="02040503050406030204" pitchFamily="18" charset="0"/>
                <a:cs typeface="Andalus" panose="02020603050405020304" pitchFamily="18" charset="-78"/>
              </a:rPr>
              <a:t>INTERRUPT DESIGN</a:t>
            </a:r>
            <a:endParaRPr lang="en-US" dirty="0"/>
          </a:p>
        </p:txBody>
      </p:sp>
      <p:sp>
        <p:nvSpPr>
          <p:cNvPr id="3" name="Content Placeholder 2"/>
          <p:cNvSpPr>
            <a:spLocks noGrp="1"/>
          </p:cNvSpPr>
          <p:nvPr>
            <p:ph idx="1"/>
          </p:nvPr>
        </p:nvSpPr>
        <p:spPr/>
        <p:txBody>
          <a:bodyPr>
            <a:normAutofit fontScale="92500" lnSpcReduction="20000"/>
          </a:bodyPr>
          <a:lstStyle/>
          <a:p>
            <a:pPr algn="just"/>
            <a:r>
              <a:rPr lang="en-US" dirty="0" smtClean="0">
                <a:latin typeface="Cambria" panose="02040503050406030204" pitchFamily="18" charset="0"/>
              </a:rPr>
              <a:t>Interrupt is a special signal , which should be executed immediately by the processor.</a:t>
            </a:r>
          </a:p>
          <a:p>
            <a:pPr algn="just"/>
            <a:endParaRPr lang="en-US" dirty="0">
              <a:latin typeface="Cambria" panose="02040503050406030204" pitchFamily="18" charset="0"/>
            </a:endParaRPr>
          </a:p>
          <a:p>
            <a:pPr algn="just"/>
            <a:r>
              <a:rPr lang="en-US" dirty="0" smtClean="0">
                <a:latin typeface="Cambria" panose="02040503050406030204" pitchFamily="18" charset="0"/>
              </a:rPr>
              <a:t>When ever the CPU receives the interrupt signal, it stops the execution of the currently running program.</a:t>
            </a:r>
          </a:p>
          <a:p>
            <a:pPr algn="just"/>
            <a:endParaRPr lang="en-US" dirty="0">
              <a:latin typeface="Cambria" panose="02040503050406030204" pitchFamily="18" charset="0"/>
            </a:endParaRPr>
          </a:p>
          <a:p>
            <a:pPr algn="just"/>
            <a:r>
              <a:rPr lang="en-US" dirty="0" smtClean="0">
                <a:latin typeface="Cambria" panose="02040503050406030204" pitchFamily="18" charset="0"/>
              </a:rPr>
              <a:t>The CPU control will be shifted to interrupt program, once the CPU completes the interrupt program, it control again shifted to the original program.</a:t>
            </a:r>
          </a:p>
        </p:txBody>
      </p:sp>
    </p:spTree>
    <p:extLst>
      <p:ext uri="{BB962C8B-B14F-4D97-AF65-F5344CB8AC3E}">
        <p14:creationId xmlns:p14="http://schemas.microsoft.com/office/powerpoint/2010/main" val="858843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latin typeface="Cambria" panose="02040503050406030204" pitchFamily="18" charset="0"/>
                <a:cs typeface="Andalus" panose="02020603050405020304" pitchFamily="18" charset="-78"/>
              </a:rPr>
              <a:t>INTERRUPT DESIGN</a:t>
            </a:r>
            <a:endParaRPr lang="en-US" dirty="0"/>
          </a:p>
        </p:txBody>
      </p:sp>
      <p:sp>
        <p:nvSpPr>
          <p:cNvPr id="3" name="Content Placeholder 2"/>
          <p:cNvSpPr>
            <a:spLocks noGrp="1"/>
          </p:cNvSpPr>
          <p:nvPr>
            <p:ph idx="1"/>
          </p:nvPr>
        </p:nvSpPr>
        <p:spPr/>
        <p:txBody>
          <a:bodyPr/>
          <a:lstStyle/>
          <a:p>
            <a:r>
              <a:rPr lang="en-US" dirty="0" smtClean="0">
                <a:latin typeface="Cambria" panose="02040503050406030204" pitchFamily="18" charset="0"/>
              </a:rPr>
              <a:t>We are using a Flip Flop called R is included in the Computer.</a:t>
            </a:r>
          </a:p>
          <a:p>
            <a:endParaRPr lang="en-US" dirty="0">
              <a:latin typeface="Cambria" panose="02040503050406030204" pitchFamily="18" charset="0"/>
            </a:endParaRPr>
          </a:p>
          <a:p>
            <a:r>
              <a:rPr lang="en-US" dirty="0">
                <a:latin typeface="Cambria" panose="02040503050406030204" pitchFamily="18" charset="0"/>
              </a:rPr>
              <a:t>When </a:t>
            </a:r>
            <a:r>
              <a:rPr lang="en-US" dirty="0">
                <a:solidFill>
                  <a:srgbClr val="FF0000"/>
                </a:solidFill>
                <a:latin typeface="Cambria" panose="02040503050406030204" pitchFamily="18" charset="0"/>
              </a:rPr>
              <a:t>R = 0</a:t>
            </a:r>
            <a:r>
              <a:rPr lang="en-US" dirty="0">
                <a:latin typeface="Cambria" panose="02040503050406030204" pitchFamily="18" charset="0"/>
              </a:rPr>
              <a:t>, the computer goes through an instruction </a:t>
            </a:r>
            <a:r>
              <a:rPr lang="en-US" dirty="0" smtClean="0">
                <a:latin typeface="Cambria" panose="02040503050406030204" pitchFamily="18" charset="0"/>
              </a:rPr>
              <a:t>cycle.</a:t>
            </a:r>
          </a:p>
          <a:p>
            <a:endParaRPr lang="en-US" dirty="0">
              <a:latin typeface="Cambria" panose="02040503050406030204" pitchFamily="18" charset="0"/>
            </a:endParaRPr>
          </a:p>
          <a:p>
            <a:r>
              <a:rPr lang="en-US" dirty="0">
                <a:latin typeface="Cambria" panose="02040503050406030204" pitchFamily="18" charset="0"/>
              </a:rPr>
              <a:t>When </a:t>
            </a:r>
            <a:r>
              <a:rPr lang="en-US" dirty="0">
                <a:solidFill>
                  <a:srgbClr val="FF0000"/>
                </a:solidFill>
                <a:latin typeface="Cambria" panose="02040503050406030204" pitchFamily="18" charset="0"/>
              </a:rPr>
              <a:t>R = </a:t>
            </a:r>
            <a:r>
              <a:rPr lang="en-US" dirty="0" smtClean="0">
                <a:solidFill>
                  <a:srgbClr val="FF0000"/>
                </a:solidFill>
                <a:latin typeface="Cambria" panose="02040503050406030204" pitchFamily="18" charset="0"/>
              </a:rPr>
              <a:t>1</a:t>
            </a:r>
            <a:r>
              <a:rPr lang="en-US" dirty="0" smtClean="0">
                <a:latin typeface="Cambria" panose="02040503050406030204" pitchFamily="18" charset="0"/>
              </a:rPr>
              <a:t>, </a:t>
            </a:r>
            <a:r>
              <a:rPr lang="en-US" dirty="0">
                <a:latin typeface="Cambria" panose="02040503050406030204" pitchFamily="18" charset="0"/>
              </a:rPr>
              <a:t>the computer goes through an </a:t>
            </a:r>
            <a:r>
              <a:rPr lang="en-US" dirty="0" smtClean="0">
                <a:latin typeface="Cambria" panose="02040503050406030204" pitchFamily="18" charset="0"/>
              </a:rPr>
              <a:t>interrupt program.</a:t>
            </a:r>
            <a:endParaRPr lang="en-US" dirty="0">
              <a:latin typeface="Cambria" panose="02040503050406030204" pitchFamily="18" charset="0"/>
            </a:endParaRPr>
          </a:p>
          <a:p>
            <a:endParaRPr lang="en-US" dirty="0">
              <a:latin typeface="Cambria" panose="02040503050406030204" pitchFamily="18" charset="0"/>
            </a:endParaRPr>
          </a:p>
        </p:txBody>
      </p:sp>
    </p:spTree>
    <p:extLst>
      <p:ext uri="{BB962C8B-B14F-4D97-AF65-F5344CB8AC3E}">
        <p14:creationId xmlns:p14="http://schemas.microsoft.com/office/powerpoint/2010/main" val="14308711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smtClean="0">
                <a:latin typeface="Cambria" panose="02040503050406030204" pitchFamily="18" charset="0"/>
              </a:rPr>
              <a:t>Instruction code is usually divided into three parts: </a:t>
            </a:r>
            <a:r>
              <a:rPr lang="en-US" b="1" dirty="0" smtClean="0">
                <a:latin typeface="Cambria" panose="02040503050406030204" pitchFamily="18" charset="0"/>
              </a:rPr>
              <a:t>Opcode and address(operand).</a:t>
            </a:r>
          </a:p>
          <a:p>
            <a:pPr algn="just"/>
            <a:r>
              <a:rPr lang="en-US" b="1" dirty="0" smtClean="0">
                <a:latin typeface="Cambria" panose="02040503050406030204" pitchFamily="18" charset="0"/>
              </a:rPr>
              <a:t>Mode </a:t>
            </a:r>
            <a:r>
              <a:rPr lang="en-US" dirty="0" smtClean="0">
                <a:latin typeface="Cambria" panose="02040503050406030204" pitchFamily="18" charset="0"/>
              </a:rPr>
              <a:t>represents the direct and indirect address.</a:t>
            </a:r>
            <a:endParaRPr lang="en-US" b="1" dirty="0" smtClean="0">
              <a:latin typeface="Cambria" panose="02040503050406030204" pitchFamily="18" charset="0"/>
            </a:endParaRPr>
          </a:p>
          <a:p>
            <a:pPr marL="0" indent="0">
              <a:buNone/>
            </a:pPr>
            <a:endParaRPr lang="en-US" b="1" dirty="0">
              <a:latin typeface="Cambria" panose="02040503050406030204" pitchFamily="18" charset="0"/>
            </a:endParaRPr>
          </a:p>
          <a:p>
            <a:endParaRPr lang="en-US" b="1" dirty="0">
              <a:latin typeface="Cambria" panose="02040503050406030204" pitchFamily="18" charset="0"/>
            </a:endParaRP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9967" t="57143" r="36639" b="22024"/>
          <a:stretch/>
        </p:blipFill>
        <p:spPr bwMode="auto">
          <a:xfrm>
            <a:off x="1143000" y="4114800"/>
            <a:ext cx="7086600" cy="19128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790366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latin typeface="Cambria" panose="02040503050406030204" pitchFamily="18" charset="0"/>
                <a:cs typeface="Andalus" panose="02020603050405020304" pitchFamily="18" charset="-78"/>
              </a:rPr>
              <a:t>INTERRUPT </a:t>
            </a:r>
            <a:r>
              <a:rPr lang="en-US" b="1" dirty="0" smtClean="0">
                <a:solidFill>
                  <a:srgbClr val="FF0000"/>
                </a:solidFill>
                <a:latin typeface="Cambria" panose="02040503050406030204" pitchFamily="18" charset="0"/>
                <a:cs typeface="Andalus" panose="02020603050405020304" pitchFamily="18" charset="-78"/>
              </a:rPr>
              <a:t>FLOWCHART</a:t>
            </a:r>
            <a:endParaRPr lang="en-US" dirty="0"/>
          </a:p>
        </p:txBody>
      </p:sp>
      <p:pic>
        <p:nvPicPr>
          <p:cNvPr id="1026"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37781" t="20357" r="11448" b="10156"/>
          <a:stretch/>
        </p:blipFill>
        <p:spPr bwMode="auto">
          <a:xfrm>
            <a:off x="457200" y="1295400"/>
            <a:ext cx="8077200" cy="51439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454381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20000"/>
          </a:bodyPr>
          <a:lstStyle/>
          <a:p>
            <a:pPr algn="just"/>
            <a:r>
              <a:rPr lang="en-US" dirty="0" smtClean="0">
                <a:latin typeface="Cambria" panose="02040503050406030204" pitchFamily="18" charset="0"/>
              </a:rPr>
              <a:t>If R=1 interrupt cycle will take place.</a:t>
            </a:r>
          </a:p>
          <a:p>
            <a:pPr algn="just"/>
            <a:endParaRPr lang="en-US" dirty="0">
              <a:latin typeface="Cambria" panose="02040503050406030204" pitchFamily="18" charset="0"/>
            </a:endParaRPr>
          </a:p>
          <a:p>
            <a:pPr algn="just"/>
            <a:r>
              <a:rPr lang="en-US" dirty="0" smtClean="0">
                <a:latin typeface="Cambria" panose="02040503050406030204" pitchFamily="18" charset="0"/>
              </a:rPr>
              <a:t>Since R=0 Instruction cycle takes place.</a:t>
            </a:r>
          </a:p>
          <a:p>
            <a:pPr algn="just"/>
            <a:endParaRPr lang="en-US" dirty="0">
              <a:latin typeface="Cambria" panose="02040503050406030204" pitchFamily="18" charset="0"/>
            </a:endParaRPr>
          </a:p>
          <a:p>
            <a:pPr algn="just"/>
            <a:r>
              <a:rPr lang="en-US" dirty="0" smtClean="0">
                <a:latin typeface="Cambria" panose="02040503050406030204" pitchFamily="18" charset="0"/>
              </a:rPr>
              <a:t>The instruction will be fetched , decoded and the instruction will be executed.</a:t>
            </a:r>
          </a:p>
          <a:p>
            <a:pPr algn="just"/>
            <a:endParaRPr lang="en-US" dirty="0">
              <a:latin typeface="Cambria" panose="02040503050406030204" pitchFamily="18" charset="0"/>
            </a:endParaRPr>
          </a:p>
          <a:p>
            <a:pPr algn="just"/>
            <a:r>
              <a:rPr lang="en-US" dirty="0" smtClean="0">
                <a:latin typeface="Cambria" panose="02040503050406030204" pitchFamily="18" charset="0"/>
              </a:rPr>
              <a:t>While executing the instruction the CPU will check whether there is any interrupt signal or not</a:t>
            </a:r>
            <a:endParaRPr lang="en-US" dirty="0">
              <a:latin typeface="Cambria" panose="02040503050406030204" pitchFamily="18" charset="0"/>
            </a:endParaRPr>
          </a:p>
        </p:txBody>
      </p:sp>
    </p:spTree>
    <p:extLst>
      <p:ext uri="{BB962C8B-B14F-4D97-AF65-F5344CB8AC3E}">
        <p14:creationId xmlns:p14="http://schemas.microsoft.com/office/powerpoint/2010/main" val="13820180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smtClean="0">
                <a:latin typeface="Cambria" panose="02040503050406030204" pitchFamily="18" charset="0"/>
              </a:rPr>
              <a:t>To check the interrupt it check </a:t>
            </a:r>
            <a:r>
              <a:rPr lang="en-US" dirty="0" smtClean="0">
                <a:solidFill>
                  <a:srgbClr val="FF0000"/>
                </a:solidFill>
                <a:latin typeface="Cambria" panose="02040503050406030204" pitchFamily="18" charset="0"/>
              </a:rPr>
              <a:t>IEN flip flop.</a:t>
            </a:r>
          </a:p>
          <a:p>
            <a:pPr algn="just"/>
            <a:r>
              <a:rPr lang="en-US" dirty="0" smtClean="0">
                <a:latin typeface="Cambria" panose="02040503050406030204" pitchFamily="18" charset="0"/>
              </a:rPr>
              <a:t>Where </a:t>
            </a:r>
            <a:r>
              <a:rPr lang="en-US" dirty="0" smtClean="0">
                <a:solidFill>
                  <a:srgbClr val="FF0000"/>
                </a:solidFill>
                <a:latin typeface="Cambria" panose="02040503050406030204" pitchFamily="18" charset="0"/>
              </a:rPr>
              <a:t>IEN stands for Interrupt enable flip flop.</a:t>
            </a:r>
          </a:p>
          <a:p>
            <a:pPr algn="just"/>
            <a:r>
              <a:rPr lang="en-US" dirty="0" smtClean="0">
                <a:latin typeface="Cambria" panose="02040503050406030204" pitchFamily="18" charset="0"/>
              </a:rPr>
              <a:t>Where IEN = 0 (no interrupt)</a:t>
            </a:r>
          </a:p>
          <a:p>
            <a:pPr algn="just"/>
            <a:r>
              <a:rPr lang="en-US" dirty="0" smtClean="0">
                <a:latin typeface="Cambria" panose="02040503050406030204" pitchFamily="18" charset="0"/>
              </a:rPr>
              <a:t>Where IEN = 1 (interrupt).</a:t>
            </a:r>
          </a:p>
          <a:p>
            <a:pPr algn="just"/>
            <a:r>
              <a:rPr lang="en-US" dirty="0" smtClean="0">
                <a:latin typeface="Cambria" panose="02040503050406030204" pitchFamily="18" charset="0"/>
              </a:rPr>
              <a:t>When there is interrupt, CPU checks for whether it is FGI (Input interrupt) or FGO (Output interrupt).</a:t>
            </a:r>
            <a:endParaRPr lang="en-US" dirty="0">
              <a:latin typeface="Cambria" panose="02040503050406030204" pitchFamily="18" charset="0"/>
            </a:endParaRPr>
          </a:p>
        </p:txBody>
      </p:sp>
    </p:spTree>
    <p:extLst>
      <p:ext uri="{BB962C8B-B14F-4D97-AF65-F5344CB8AC3E}">
        <p14:creationId xmlns:p14="http://schemas.microsoft.com/office/powerpoint/2010/main" val="5640853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smtClean="0">
                <a:latin typeface="Cambria" panose="02040503050406030204" pitchFamily="18" charset="0"/>
              </a:rPr>
              <a:t>When FGI = 1 and FGO = 1 the control is transfer to R and the interrupt cycle will take place inside the CPU.</a:t>
            </a:r>
          </a:p>
          <a:p>
            <a:pPr algn="just"/>
            <a:endParaRPr lang="en-US" dirty="0">
              <a:latin typeface="Cambria" panose="02040503050406030204" pitchFamily="18" charset="0"/>
            </a:endParaRPr>
          </a:p>
          <a:p>
            <a:pPr algn="just"/>
            <a:r>
              <a:rPr lang="en-US" dirty="0">
                <a:latin typeface="Cambria" panose="02040503050406030204" pitchFamily="18" charset="0"/>
              </a:rPr>
              <a:t>When ever and interrupt occurs store return address in memory zero.</a:t>
            </a:r>
          </a:p>
          <a:p>
            <a:pPr algn="just"/>
            <a:endParaRPr lang="en-US" dirty="0">
              <a:latin typeface="Cambria" panose="02040503050406030204" pitchFamily="18" charset="0"/>
            </a:endParaRPr>
          </a:p>
          <a:p>
            <a:pPr marL="0" indent="0" algn="ctr">
              <a:buNone/>
            </a:pPr>
            <a:r>
              <a:rPr lang="en-US" b="1" dirty="0">
                <a:latin typeface="Cambria" panose="02040503050406030204" pitchFamily="18" charset="0"/>
              </a:rPr>
              <a:t>M[0]&lt;-PC</a:t>
            </a:r>
          </a:p>
          <a:p>
            <a:pPr algn="just"/>
            <a:endParaRPr lang="en-US" dirty="0" smtClean="0">
              <a:latin typeface="Cambria" panose="02040503050406030204" pitchFamily="18" charset="0"/>
            </a:endParaRPr>
          </a:p>
          <a:p>
            <a:pPr algn="just"/>
            <a:endParaRPr lang="en-US" dirty="0">
              <a:latin typeface="Cambria" panose="02040503050406030204" pitchFamily="18" charset="0"/>
            </a:endParaRPr>
          </a:p>
          <a:p>
            <a:pPr marL="0" indent="0" algn="just">
              <a:buNone/>
            </a:pPr>
            <a:endParaRPr lang="en-US" dirty="0">
              <a:latin typeface="Cambria" panose="02040503050406030204" pitchFamily="18" charset="0"/>
            </a:endParaRPr>
          </a:p>
        </p:txBody>
      </p:sp>
    </p:spTree>
    <p:extLst>
      <p:ext uri="{BB962C8B-B14F-4D97-AF65-F5344CB8AC3E}">
        <p14:creationId xmlns:p14="http://schemas.microsoft.com/office/powerpoint/2010/main" val="9631533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buFont typeface="Wingdings" panose="05000000000000000000" pitchFamily="2" charset="2"/>
              <a:buChar char="§"/>
            </a:pPr>
            <a:r>
              <a:rPr lang="en-US" dirty="0" smtClean="0">
                <a:latin typeface="Cambria" panose="02040503050406030204" pitchFamily="18" charset="0"/>
              </a:rPr>
              <a:t>The interrupt related program are stored in memory 1.</a:t>
            </a:r>
          </a:p>
          <a:p>
            <a:pPr algn="just">
              <a:buFont typeface="Wingdings" panose="05000000000000000000" pitchFamily="2" charset="2"/>
              <a:buChar char="§"/>
            </a:pPr>
            <a:r>
              <a:rPr lang="en-US" dirty="0" smtClean="0">
                <a:latin typeface="Cambria" panose="02040503050406030204" pitchFamily="18" charset="0"/>
              </a:rPr>
              <a:t>Then the interrupt program is shifted to program counter and the interrupt program is executed.</a:t>
            </a:r>
          </a:p>
          <a:p>
            <a:pPr marL="0" indent="0" algn="just">
              <a:buNone/>
            </a:pPr>
            <a:endParaRPr lang="en-US" b="1" dirty="0" smtClean="0">
              <a:latin typeface="Cambria" panose="02040503050406030204" pitchFamily="18" charset="0"/>
            </a:endParaRPr>
          </a:p>
        </p:txBody>
      </p:sp>
      <p:pic>
        <p:nvPicPr>
          <p:cNvPr id="2051"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69380" t="50284" r="12092" b="37405"/>
          <a:stretch/>
        </p:blipFill>
        <p:spPr bwMode="auto">
          <a:xfrm>
            <a:off x="3505200" y="4495800"/>
            <a:ext cx="4246529" cy="15863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4196535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smtClean="0">
                <a:latin typeface="Cambria" panose="02040503050406030204" pitchFamily="18" charset="0"/>
              </a:rPr>
              <a:t>After the execution of the interrupt program the IEN flip flop and R flip flop will becomes zero.</a:t>
            </a:r>
          </a:p>
          <a:p>
            <a:pPr algn="just"/>
            <a:endParaRPr lang="en-US" dirty="0">
              <a:latin typeface="Cambria" panose="02040503050406030204" pitchFamily="18" charset="0"/>
            </a:endParaRPr>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71728" t="61111" r="14136" b="14683"/>
          <a:stretch/>
        </p:blipFill>
        <p:spPr bwMode="auto">
          <a:xfrm>
            <a:off x="3200400" y="3570514"/>
            <a:ext cx="2362200" cy="22742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304943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1" dirty="0" smtClean="0">
                <a:latin typeface="Cambria" panose="02040503050406030204" pitchFamily="18" charset="0"/>
              </a:rPr>
              <a:t>Demonstration of Interrupt cycle with memories</a:t>
            </a:r>
            <a:endParaRPr lang="en-US" sz="3600" b="1" dirty="0">
              <a:latin typeface="Cambria" panose="02040503050406030204" pitchFamily="18" charset="0"/>
            </a:endParaRPr>
          </a:p>
        </p:txBody>
      </p:sp>
      <p:sp>
        <p:nvSpPr>
          <p:cNvPr id="3" name="Content Placeholder 2"/>
          <p:cNvSpPr>
            <a:spLocks noGrp="1"/>
          </p:cNvSpPr>
          <p:nvPr>
            <p:ph idx="1"/>
          </p:nvPr>
        </p:nvSpPr>
        <p:spPr/>
        <p:txBody>
          <a:bodyPr/>
          <a:lstStyle/>
          <a:p>
            <a:endParaRPr lang="en-US"/>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44616" t="33135" r="19347" b="21212"/>
          <a:stretch/>
        </p:blipFill>
        <p:spPr bwMode="auto">
          <a:xfrm>
            <a:off x="1371600" y="1600200"/>
            <a:ext cx="6275119" cy="44694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443459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algn="just"/>
            <a:r>
              <a:rPr lang="en-US" dirty="0">
                <a:latin typeface="Cambria" panose="02040503050406030204" pitchFamily="18" charset="0"/>
              </a:rPr>
              <a:t>When an interrupt occurs and R is set to 1 while the control is executing the instruction at address 255. </a:t>
            </a:r>
          </a:p>
          <a:p>
            <a:pPr algn="just"/>
            <a:r>
              <a:rPr lang="en-US" dirty="0" smtClean="0">
                <a:latin typeface="Cambria" panose="02040503050406030204" pitchFamily="18" charset="0"/>
              </a:rPr>
              <a:t>At </a:t>
            </a:r>
            <a:r>
              <a:rPr lang="en-US" dirty="0">
                <a:latin typeface="Cambria" panose="02040503050406030204" pitchFamily="18" charset="0"/>
              </a:rPr>
              <a:t>this time, the returns address 256 is in PC. </a:t>
            </a:r>
            <a:endParaRPr lang="en-US" dirty="0" smtClean="0">
              <a:latin typeface="Cambria" panose="02040503050406030204" pitchFamily="18" charset="0"/>
            </a:endParaRPr>
          </a:p>
          <a:p>
            <a:pPr algn="just"/>
            <a:r>
              <a:rPr lang="en-US" dirty="0" smtClean="0">
                <a:latin typeface="Cambria" panose="02040503050406030204" pitchFamily="18" charset="0"/>
              </a:rPr>
              <a:t>The </a:t>
            </a:r>
            <a:r>
              <a:rPr lang="en-US" dirty="0">
                <a:latin typeface="Cambria" panose="02040503050406030204" pitchFamily="18" charset="0"/>
              </a:rPr>
              <a:t>programmer has previously placed an input—output service program in memory starting from address 1120 and a BUN 1120 instruction at address 1.</a:t>
            </a:r>
          </a:p>
        </p:txBody>
      </p:sp>
    </p:spTree>
    <p:extLst>
      <p:ext uri="{BB962C8B-B14F-4D97-AF65-F5344CB8AC3E}">
        <p14:creationId xmlns:p14="http://schemas.microsoft.com/office/powerpoint/2010/main" val="73244907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latin typeface="Cambria" panose="02040503050406030204" pitchFamily="18" charset="0"/>
              </a:rPr>
              <a:t>When control reaches timing signal T0and finds that R = 1, it proceeds with the interrupt cycle. </a:t>
            </a:r>
          </a:p>
          <a:p>
            <a:endParaRPr lang="en-US" dirty="0" smtClean="0">
              <a:latin typeface="Cambria" panose="02040503050406030204" pitchFamily="18" charset="0"/>
            </a:endParaRPr>
          </a:p>
          <a:p>
            <a:r>
              <a:rPr lang="en-US" dirty="0" smtClean="0">
                <a:latin typeface="Cambria" panose="02040503050406030204" pitchFamily="18" charset="0"/>
              </a:rPr>
              <a:t>The </a:t>
            </a:r>
            <a:r>
              <a:rPr lang="en-US" dirty="0">
                <a:latin typeface="Cambria" panose="02040503050406030204" pitchFamily="18" charset="0"/>
              </a:rPr>
              <a:t>content of PC (256) is stored in memory location 0, PC is set to 1, and R is cleared to 0.</a:t>
            </a:r>
          </a:p>
        </p:txBody>
      </p:sp>
    </p:spTree>
    <p:extLst>
      <p:ext uri="{BB962C8B-B14F-4D97-AF65-F5344CB8AC3E}">
        <p14:creationId xmlns:p14="http://schemas.microsoft.com/office/powerpoint/2010/main" val="35959374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Cambria" panose="02040503050406030204" pitchFamily="18" charset="0"/>
              </a:rPr>
              <a:t>The branch instruction at address 1 causes the program to transfer to the input—output service program at address 1120</a:t>
            </a:r>
            <a:r>
              <a:rPr lang="en-US" dirty="0" smtClean="0">
                <a:latin typeface="Cambria" panose="02040503050406030204" pitchFamily="18" charset="0"/>
              </a:rPr>
              <a:t>.</a:t>
            </a:r>
          </a:p>
          <a:p>
            <a:pPr algn="just"/>
            <a:endParaRPr lang="en-US" dirty="0">
              <a:latin typeface="Cambria" panose="02040503050406030204" pitchFamily="18" charset="0"/>
            </a:endParaRPr>
          </a:p>
          <a:p>
            <a:pPr algn="just"/>
            <a:r>
              <a:rPr lang="en-US" dirty="0">
                <a:latin typeface="Cambria" panose="02040503050406030204" pitchFamily="18" charset="0"/>
              </a:rPr>
              <a:t>Once this is done, the instruction ION is executed to set IEN to 1 (to enable further interrupts), and the program returns to the location where it was interrupted.</a:t>
            </a:r>
          </a:p>
        </p:txBody>
      </p:sp>
    </p:spTree>
    <p:extLst>
      <p:ext uri="{BB962C8B-B14F-4D97-AF65-F5344CB8AC3E}">
        <p14:creationId xmlns:p14="http://schemas.microsoft.com/office/powerpoint/2010/main" val="29305693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Operation Code (opcode):</a:t>
            </a:r>
            <a:endParaRPr lang="en-US" b="1" dirty="0">
              <a:latin typeface="Cambria" panose="02040503050406030204" pitchFamily="18" charset="0"/>
            </a:endParaRPr>
          </a:p>
        </p:txBody>
      </p:sp>
      <p:sp>
        <p:nvSpPr>
          <p:cNvPr id="3" name="Content Placeholder 2"/>
          <p:cNvSpPr>
            <a:spLocks noGrp="1"/>
          </p:cNvSpPr>
          <p:nvPr>
            <p:ph idx="1"/>
          </p:nvPr>
        </p:nvSpPr>
        <p:spPr/>
        <p:txBody>
          <a:bodyPr/>
          <a:lstStyle/>
          <a:p>
            <a:r>
              <a:rPr lang="en-US" dirty="0" smtClean="0"/>
              <a:t>Group of bits that define the operation </a:t>
            </a:r>
          </a:p>
          <a:p>
            <a:r>
              <a:rPr lang="en-US" dirty="0" smtClean="0"/>
              <a:t> </a:t>
            </a:r>
            <a:r>
              <a:rPr lang="en-US" dirty="0" err="1" smtClean="0"/>
              <a:t>eg</a:t>
            </a:r>
            <a:r>
              <a:rPr lang="en-US" dirty="0" smtClean="0"/>
              <a:t>: add, subtract, multiply, shift, complement.</a:t>
            </a:r>
            <a:endParaRPr lang="en-US" dirty="0"/>
          </a:p>
        </p:txBody>
      </p:sp>
    </p:spTree>
    <p:extLst>
      <p:ext uri="{BB962C8B-B14F-4D97-AF65-F5344CB8AC3E}">
        <p14:creationId xmlns:p14="http://schemas.microsoft.com/office/powerpoint/2010/main" val="282061882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b="1" dirty="0" smtClean="0">
                <a:solidFill>
                  <a:srgbClr val="FF0000"/>
                </a:solidFill>
                <a:latin typeface="Cambria" panose="02040503050406030204" pitchFamily="18" charset="0"/>
              </a:rPr>
              <a:t>INPUT OUTPUT AND INTERRUPT DESIGN </a:t>
            </a:r>
            <a:r>
              <a:rPr lang="en-US" sz="2800" b="1" dirty="0" smtClean="0">
                <a:latin typeface="Cambria" panose="02040503050406030204" pitchFamily="18" charset="0"/>
                <a:cs typeface="Andalus" panose="02020603050405020304" pitchFamily="18" charset="-78"/>
              </a:rPr>
              <a:t/>
            </a:r>
            <a:br>
              <a:rPr lang="en-US" sz="2800" b="1" dirty="0" smtClean="0">
                <a:latin typeface="Cambria" panose="02040503050406030204" pitchFamily="18" charset="0"/>
                <a:cs typeface="Andalus" panose="02020603050405020304" pitchFamily="18" charset="-78"/>
              </a:rPr>
            </a:br>
            <a:endParaRPr lang="en-US" sz="2800" dirty="0"/>
          </a:p>
        </p:txBody>
      </p:sp>
      <p:sp>
        <p:nvSpPr>
          <p:cNvPr id="3" name="Content Placeholder 2"/>
          <p:cNvSpPr>
            <a:spLocks noGrp="1"/>
          </p:cNvSpPr>
          <p:nvPr>
            <p:ph idx="1"/>
          </p:nvPr>
        </p:nvSpPr>
        <p:spPr/>
        <p:txBody>
          <a:bodyPr>
            <a:normAutofit lnSpcReduction="10000"/>
          </a:bodyPr>
          <a:lstStyle/>
          <a:p>
            <a:pPr algn="just"/>
            <a:r>
              <a:rPr lang="en-US" dirty="0" smtClean="0">
                <a:latin typeface="Cambria" panose="02040503050406030204" pitchFamily="18" charset="0"/>
              </a:rPr>
              <a:t>A computer can serve no useful purpose unless it communicates with the external environment.</a:t>
            </a:r>
          </a:p>
          <a:p>
            <a:pPr algn="just"/>
            <a:endParaRPr lang="en-US" dirty="0" smtClean="0">
              <a:latin typeface="Cambria" panose="02040503050406030204" pitchFamily="18" charset="0"/>
            </a:endParaRPr>
          </a:p>
          <a:p>
            <a:pPr algn="just"/>
            <a:r>
              <a:rPr lang="en-US" dirty="0">
                <a:latin typeface="Cambria" panose="02040503050406030204" pitchFamily="18" charset="0"/>
              </a:rPr>
              <a:t>Instructions and data stored in memory must come from some input device</a:t>
            </a:r>
            <a:r>
              <a:rPr lang="en-US" dirty="0" smtClean="0">
                <a:latin typeface="Cambria" panose="02040503050406030204" pitchFamily="18" charset="0"/>
              </a:rPr>
              <a:t>.</a:t>
            </a:r>
          </a:p>
          <a:p>
            <a:pPr algn="just"/>
            <a:endParaRPr lang="en-US" dirty="0">
              <a:latin typeface="Cambria" panose="02040503050406030204" pitchFamily="18" charset="0"/>
            </a:endParaRPr>
          </a:p>
          <a:p>
            <a:pPr algn="just"/>
            <a:r>
              <a:rPr lang="en-US" dirty="0">
                <a:latin typeface="Cambria" panose="02040503050406030204" pitchFamily="18" charset="0"/>
              </a:rPr>
              <a:t>Computational results must be transmitted to the user through some output device.</a:t>
            </a:r>
          </a:p>
        </p:txBody>
      </p:sp>
    </p:spTree>
    <p:extLst>
      <p:ext uri="{BB962C8B-B14F-4D97-AF65-F5344CB8AC3E}">
        <p14:creationId xmlns:p14="http://schemas.microsoft.com/office/powerpoint/2010/main" val="262571852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Cambria" panose="02040503050406030204" pitchFamily="18" charset="0"/>
              </a:rPr>
              <a:t>To demonstrate the most basic </a:t>
            </a:r>
            <a:r>
              <a:rPr lang="en-US" dirty="0" smtClean="0">
                <a:latin typeface="Cambria" panose="02040503050406030204" pitchFamily="18" charset="0"/>
              </a:rPr>
              <a:t>requirements </a:t>
            </a:r>
            <a:r>
              <a:rPr lang="en-US" dirty="0">
                <a:latin typeface="Cambria" panose="02040503050406030204" pitchFamily="18" charset="0"/>
              </a:rPr>
              <a:t>for input and output communication, we will use as an illustration a terminal unit with a </a:t>
            </a:r>
            <a:r>
              <a:rPr lang="en-US" b="1" dirty="0">
                <a:latin typeface="Cambria" panose="02040503050406030204" pitchFamily="18" charset="0"/>
              </a:rPr>
              <a:t>keyboard and printer</a:t>
            </a:r>
            <a:r>
              <a:rPr lang="en-US" b="1" dirty="0"/>
              <a:t>.</a:t>
            </a:r>
          </a:p>
        </p:txBody>
      </p:sp>
    </p:spTree>
    <p:extLst>
      <p:ext uri="{BB962C8B-B14F-4D97-AF65-F5344CB8AC3E}">
        <p14:creationId xmlns:p14="http://schemas.microsoft.com/office/powerpoint/2010/main" val="175191966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000" y="88900"/>
            <a:ext cx="8229600" cy="6743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893165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Cambria" panose="02040503050406030204" pitchFamily="18" charset="0"/>
              </a:rPr>
              <a:t>Input-Output Configuration</a:t>
            </a:r>
          </a:p>
        </p:txBody>
      </p:sp>
      <p:sp>
        <p:nvSpPr>
          <p:cNvPr id="3" name="Content Placeholder 2"/>
          <p:cNvSpPr>
            <a:spLocks noGrp="1"/>
          </p:cNvSpPr>
          <p:nvPr>
            <p:ph idx="1"/>
          </p:nvPr>
        </p:nvSpPr>
        <p:spPr/>
        <p:txBody>
          <a:bodyPr/>
          <a:lstStyle/>
          <a:p>
            <a:pPr algn="just"/>
            <a:r>
              <a:rPr lang="en-US" dirty="0">
                <a:latin typeface="Cambria" panose="02040503050406030204" pitchFamily="18" charset="0"/>
              </a:rPr>
              <a:t>The terminal sends and receives serial </a:t>
            </a:r>
            <a:r>
              <a:rPr lang="en-US" dirty="0" smtClean="0">
                <a:latin typeface="Cambria" panose="02040503050406030204" pitchFamily="18" charset="0"/>
              </a:rPr>
              <a:t>information.</a:t>
            </a:r>
          </a:p>
          <a:p>
            <a:pPr algn="just"/>
            <a:endParaRPr lang="en-US" dirty="0">
              <a:latin typeface="Cambria" panose="02040503050406030204" pitchFamily="18" charset="0"/>
            </a:endParaRPr>
          </a:p>
          <a:p>
            <a:pPr algn="just"/>
            <a:r>
              <a:rPr lang="en-US" dirty="0">
                <a:latin typeface="Cambria" panose="02040503050406030204" pitchFamily="18" charset="0"/>
              </a:rPr>
              <a:t>Each quantity of information has eight bits of an alphanumeric code</a:t>
            </a:r>
            <a:r>
              <a:rPr lang="en-US" dirty="0" smtClean="0">
                <a:latin typeface="Cambria" panose="02040503050406030204" pitchFamily="18" charset="0"/>
              </a:rPr>
              <a:t>.</a:t>
            </a:r>
          </a:p>
          <a:p>
            <a:pPr algn="just"/>
            <a:endParaRPr lang="en-US" dirty="0">
              <a:latin typeface="Cambria" panose="02040503050406030204" pitchFamily="18" charset="0"/>
            </a:endParaRPr>
          </a:p>
          <a:p>
            <a:pPr algn="just"/>
            <a:r>
              <a:rPr lang="en-US" dirty="0">
                <a:latin typeface="Cambria" panose="02040503050406030204" pitchFamily="18" charset="0"/>
              </a:rPr>
              <a:t>The serial information from the keyboard is shifted into the </a:t>
            </a:r>
            <a:r>
              <a:rPr lang="en-US" b="1" dirty="0">
                <a:solidFill>
                  <a:srgbClr val="FF0000"/>
                </a:solidFill>
                <a:latin typeface="Cambria" panose="02040503050406030204" pitchFamily="18" charset="0"/>
              </a:rPr>
              <a:t>input register INPR.</a:t>
            </a:r>
          </a:p>
        </p:txBody>
      </p:sp>
    </p:spTree>
    <p:extLst>
      <p:ext uri="{BB962C8B-B14F-4D97-AF65-F5344CB8AC3E}">
        <p14:creationId xmlns:p14="http://schemas.microsoft.com/office/powerpoint/2010/main" val="211538511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57200" y="1600200"/>
            <a:ext cx="8382000" cy="4525963"/>
          </a:xfrm>
        </p:spPr>
        <p:txBody>
          <a:bodyPr>
            <a:normAutofit fontScale="92500" lnSpcReduction="20000"/>
          </a:bodyPr>
          <a:lstStyle/>
          <a:p>
            <a:pPr algn="just"/>
            <a:r>
              <a:rPr lang="en-US" dirty="0">
                <a:latin typeface="Cambria" panose="02040503050406030204" pitchFamily="18" charset="0"/>
              </a:rPr>
              <a:t>The serial information for the printer is stored in the </a:t>
            </a:r>
            <a:r>
              <a:rPr lang="en-US" b="1" dirty="0">
                <a:solidFill>
                  <a:srgbClr val="FF0000"/>
                </a:solidFill>
                <a:latin typeface="Cambria" panose="02040503050406030204" pitchFamily="18" charset="0"/>
              </a:rPr>
              <a:t>output register OUTR. </a:t>
            </a:r>
            <a:endParaRPr lang="en-US" b="1" dirty="0" smtClean="0">
              <a:solidFill>
                <a:srgbClr val="FF0000"/>
              </a:solidFill>
              <a:latin typeface="Cambria" panose="02040503050406030204" pitchFamily="18" charset="0"/>
            </a:endParaRPr>
          </a:p>
          <a:p>
            <a:pPr algn="just"/>
            <a:endParaRPr lang="en-US" b="1" dirty="0">
              <a:solidFill>
                <a:srgbClr val="FF0000"/>
              </a:solidFill>
              <a:latin typeface="Cambria" panose="02040503050406030204" pitchFamily="18" charset="0"/>
            </a:endParaRPr>
          </a:p>
          <a:p>
            <a:pPr algn="just"/>
            <a:r>
              <a:rPr lang="en-US" dirty="0">
                <a:latin typeface="Cambria" panose="02040503050406030204" pitchFamily="18" charset="0"/>
              </a:rPr>
              <a:t>These two registers communicate with a communication interface </a:t>
            </a:r>
            <a:r>
              <a:rPr lang="en-US" dirty="0" smtClean="0">
                <a:latin typeface="Cambria" panose="02040503050406030204" pitchFamily="18" charset="0"/>
              </a:rPr>
              <a:t>with </a:t>
            </a:r>
            <a:r>
              <a:rPr lang="en-US" dirty="0">
                <a:latin typeface="Cambria" panose="02040503050406030204" pitchFamily="18" charset="0"/>
              </a:rPr>
              <a:t>the </a:t>
            </a:r>
            <a:r>
              <a:rPr lang="en-US" dirty="0" smtClean="0">
                <a:latin typeface="Cambria" panose="02040503050406030204" pitchFamily="18" charset="0"/>
              </a:rPr>
              <a:t>AC.</a:t>
            </a:r>
          </a:p>
          <a:p>
            <a:pPr algn="just"/>
            <a:endParaRPr lang="en-US" dirty="0">
              <a:latin typeface="Cambria" panose="02040503050406030204" pitchFamily="18" charset="0"/>
            </a:endParaRPr>
          </a:p>
          <a:p>
            <a:pPr algn="just"/>
            <a:r>
              <a:rPr lang="en-US" dirty="0">
                <a:latin typeface="Cambria" panose="02040503050406030204" pitchFamily="18" charset="0"/>
              </a:rPr>
              <a:t>The transmitter interface receives serial information from the keyboard and transmits it to </a:t>
            </a:r>
            <a:r>
              <a:rPr lang="en-US" b="1" dirty="0">
                <a:solidFill>
                  <a:srgbClr val="FF0000"/>
                </a:solidFill>
                <a:latin typeface="Cambria" panose="02040503050406030204" pitchFamily="18" charset="0"/>
              </a:rPr>
              <a:t>INPR.</a:t>
            </a:r>
            <a:r>
              <a:rPr lang="en-US" b="1" dirty="0">
                <a:latin typeface="Cambria" panose="02040503050406030204" pitchFamily="18" charset="0"/>
              </a:rPr>
              <a:t> </a:t>
            </a:r>
            <a:r>
              <a:rPr lang="en-US" dirty="0">
                <a:latin typeface="Cambria" panose="02040503050406030204" pitchFamily="18" charset="0"/>
              </a:rPr>
              <a:t>The receiver interface receives information from </a:t>
            </a:r>
            <a:r>
              <a:rPr lang="en-US" b="1" dirty="0">
                <a:solidFill>
                  <a:srgbClr val="FF0000"/>
                </a:solidFill>
                <a:latin typeface="Cambria" panose="02040503050406030204" pitchFamily="18" charset="0"/>
              </a:rPr>
              <a:t>OUTR </a:t>
            </a:r>
            <a:r>
              <a:rPr lang="en-US" dirty="0">
                <a:latin typeface="Cambria" panose="02040503050406030204" pitchFamily="18" charset="0"/>
              </a:rPr>
              <a:t>and sends it to the printer serially. </a:t>
            </a:r>
          </a:p>
        </p:txBody>
      </p:sp>
    </p:spTree>
    <p:extLst>
      <p:ext uri="{BB962C8B-B14F-4D97-AF65-F5344CB8AC3E}">
        <p14:creationId xmlns:p14="http://schemas.microsoft.com/office/powerpoint/2010/main" val="359493650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algn="just"/>
            <a:r>
              <a:rPr lang="en-US" dirty="0">
                <a:latin typeface="Cambria" panose="02040503050406030204" pitchFamily="18" charset="0"/>
              </a:rPr>
              <a:t>The input register INPR consists of eight bits and holds an alphanumeric input information. The </a:t>
            </a:r>
            <a:r>
              <a:rPr lang="en-US" dirty="0">
                <a:solidFill>
                  <a:srgbClr val="FF0000"/>
                </a:solidFill>
                <a:latin typeface="Cambria" panose="02040503050406030204" pitchFamily="18" charset="0"/>
              </a:rPr>
              <a:t>1-bit </a:t>
            </a:r>
            <a:r>
              <a:rPr lang="en-US" dirty="0">
                <a:latin typeface="Cambria" panose="02040503050406030204" pitchFamily="18" charset="0"/>
              </a:rPr>
              <a:t>input flag FGI is a control flip-flop</a:t>
            </a:r>
            <a:r>
              <a:rPr lang="en-US" dirty="0" smtClean="0">
                <a:latin typeface="Cambria" panose="02040503050406030204" pitchFamily="18" charset="0"/>
              </a:rPr>
              <a:t>.</a:t>
            </a:r>
          </a:p>
          <a:p>
            <a:pPr algn="just"/>
            <a:endParaRPr lang="en-US" dirty="0">
              <a:latin typeface="Cambria" panose="02040503050406030204" pitchFamily="18" charset="0"/>
            </a:endParaRPr>
          </a:p>
          <a:p>
            <a:pPr algn="just"/>
            <a:r>
              <a:rPr lang="en-US" dirty="0">
                <a:latin typeface="Cambria" panose="02040503050406030204" pitchFamily="18" charset="0"/>
              </a:rPr>
              <a:t>Initially, the input flag FGI is cleared to 0. When a key is struck in the keyboard, an 8-bit alphanumeric code is shifted into INPR and the input flag FGI is set to 1.</a:t>
            </a:r>
          </a:p>
        </p:txBody>
      </p:sp>
    </p:spTree>
    <p:extLst>
      <p:ext uri="{BB962C8B-B14F-4D97-AF65-F5344CB8AC3E}">
        <p14:creationId xmlns:p14="http://schemas.microsoft.com/office/powerpoint/2010/main" val="79563598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Cambria" panose="02040503050406030204" pitchFamily="18" charset="0"/>
              </a:rPr>
              <a:t>The computer checks the flag bit; if it is 1, the information from INPR is transferred in parallel into AC and FGI is cleared to 0. </a:t>
            </a:r>
            <a:endParaRPr lang="en-US" dirty="0" smtClean="0">
              <a:latin typeface="Cambria" panose="02040503050406030204" pitchFamily="18" charset="0"/>
            </a:endParaRPr>
          </a:p>
          <a:p>
            <a:pPr algn="just"/>
            <a:endParaRPr lang="en-US" dirty="0">
              <a:latin typeface="Cambria" panose="02040503050406030204" pitchFamily="18" charset="0"/>
            </a:endParaRPr>
          </a:p>
          <a:p>
            <a:pPr algn="just"/>
            <a:r>
              <a:rPr lang="en-US" dirty="0" smtClean="0">
                <a:latin typeface="Cambria" panose="02040503050406030204" pitchFamily="18" charset="0"/>
              </a:rPr>
              <a:t>Once </a:t>
            </a:r>
            <a:r>
              <a:rPr lang="en-US" dirty="0">
                <a:latin typeface="Cambria" panose="02040503050406030204" pitchFamily="18" charset="0"/>
              </a:rPr>
              <a:t>the flag is cleared, new information can be shifted into INPR by striking another key.</a:t>
            </a:r>
          </a:p>
        </p:txBody>
      </p:sp>
    </p:spTree>
    <p:extLst>
      <p:ext uri="{BB962C8B-B14F-4D97-AF65-F5344CB8AC3E}">
        <p14:creationId xmlns:p14="http://schemas.microsoft.com/office/powerpoint/2010/main" val="292621645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INPUT-OUTPUT INSTRUCTION</a:t>
            </a:r>
            <a:endParaRPr lang="en-US" dirty="0"/>
          </a:p>
        </p:txBody>
      </p:sp>
      <p:sp>
        <p:nvSpPr>
          <p:cNvPr id="3" name="Content Placeholder 2"/>
          <p:cNvSpPr>
            <a:spLocks noGrp="1"/>
          </p:cNvSpPr>
          <p:nvPr>
            <p:ph idx="1"/>
          </p:nvPr>
        </p:nvSpPr>
        <p:spPr/>
        <p:txBody>
          <a:bodyPr>
            <a:normAutofit lnSpcReduction="10000"/>
          </a:bodyPr>
          <a:lstStyle/>
          <a:p>
            <a:pPr algn="just"/>
            <a:r>
              <a:rPr lang="en-US" dirty="0" smtClean="0">
                <a:latin typeface="Cambria" panose="02040503050406030204" pitchFamily="18" charset="0"/>
              </a:rPr>
              <a:t>Just like the Register-reference instruction, an Input-Output instruction does not need a reference to memory and is recognized by the operation code 111 with a 1 in the leftmost bit of the instruction. </a:t>
            </a:r>
          </a:p>
          <a:p>
            <a:pPr marL="0" indent="0" algn="just">
              <a:buNone/>
            </a:pPr>
            <a:endParaRPr lang="en-US" dirty="0" smtClean="0">
              <a:latin typeface="Cambria" panose="02040503050406030204" pitchFamily="18" charset="0"/>
            </a:endParaRPr>
          </a:p>
          <a:p>
            <a:pPr algn="just"/>
            <a:r>
              <a:rPr lang="en-US" dirty="0" smtClean="0">
                <a:latin typeface="Cambria" panose="02040503050406030204" pitchFamily="18" charset="0"/>
              </a:rPr>
              <a:t>The remaining 12 bits are used to specify the type of the input-output operation or test performed.</a:t>
            </a:r>
          </a:p>
          <a:p>
            <a:endParaRPr lang="en-US" dirty="0"/>
          </a:p>
        </p:txBody>
      </p:sp>
    </p:spTree>
    <p:extLst>
      <p:ext uri="{BB962C8B-B14F-4D97-AF65-F5344CB8AC3E}">
        <p14:creationId xmlns:p14="http://schemas.microsoft.com/office/powerpoint/2010/main" val="383109676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INPUT-OUTPUT INSTRUCTION</a:t>
            </a:r>
            <a:endParaRPr lang="en-US" dirty="0"/>
          </a:p>
        </p:txBody>
      </p:sp>
      <p:pic>
        <p:nvPicPr>
          <p:cNvPr id="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66800" y="2362200"/>
            <a:ext cx="7620000" cy="15819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685800" y="4953000"/>
            <a:ext cx="7696200" cy="1107996"/>
          </a:xfrm>
          <a:prstGeom prst="rect">
            <a:avLst/>
          </a:prstGeom>
        </p:spPr>
        <p:txBody>
          <a:bodyPr wrap="square">
            <a:spAutoFit/>
          </a:bodyPr>
          <a:lstStyle/>
          <a:p>
            <a:endParaRPr lang="en-US" dirty="0"/>
          </a:p>
          <a:p>
            <a:r>
              <a:rPr lang="en-US" sz="2400" dirty="0">
                <a:latin typeface="Cambria" panose="02040503050406030204" pitchFamily="18" charset="0"/>
              </a:rPr>
              <a:t>Input-output instructions have an operation code 1111 and are recognized by the control when D7 = 1 and I = 1. </a:t>
            </a:r>
          </a:p>
        </p:txBody>
      </p:sp>
    </p:spTree>
    <p:extLst>
      <p:ext uri="{BB962C8B-B14F-4D97-AF65-F5344CB8AC3E}">
        <p14:creationId xmlns:p14="http://schemas.microsoft.com/office/powerpoint/2010/main" val="3630272626"/>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2050"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1947" t="35968" r="31069" b="41686"/>
          <a:stretch/>
        </p:blipFill>
        <p:spPr bwMode="auto">
          <a:xfrm>
            <a:off x="914400" y="3124200"/>
            <a:ext cx="7315200" cy="2819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838200" y="1676400"/>
            <a:ext cx="7848600" cy="923330"/>
          </a:xfrm>
          <a:prstGeom prst="rect">
            <a:avLst/>
          </a:prstGeom>
        </p:spPr>
        <p:txBody>
          <a:bodyPr wrap="square">
            <a:spAutoFit/>
          </a:bodyPr>
          <a:lstStyle/>
          <a:p>
            <a:endParaRPr lang="en-US" dirty="0"/>
          </a:p>
          <a:p>
            <a:r>
              <a:rPr lang="en-US" dirty="0">
                <a:latin typeface="Cambria" panose="02040503050406030204" pitchFamily="18" charset="0"/>
              </a:rPr>
              <a:t>The control functions and </a:t>
            </a:r>
            <a:r>
              <a:rPr lang="en-US" dirty="0" err="1">
                <a:latin typeface="Cambria" panose="02040503050406030204" pitchFamily="18" charset="0"/>
              </a:rPr>
              <a:t>microoperations</a:t>
            </a:r>
            <a:r>
              <a:rPr lang="en-US" dirty="0">
                <a:latin typeface="Cambria" panose="02040503050406030204" pitchFamily="18" charset="0"/>
              </a:rPr>
              <a:t> for the input-output instructions are listed </a:t>
            </a:r>
          </a:p>
        </p:txBody>
      </p:sp>
    </p:spTree>
    <p:extLst>
      <p:ext uri="{BB962C8B-B14F-4D97-AF65-F5344CB8AC3E}">
        <p14:creationId xmlns:p14="http://schemas.microsoft.com/office/powerpoint/2010/main" val="12623971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ADDRESS (OPERAND):</a:t>
            </a:r>
            <a:endParaRPr lang="en-US" b="1" dirty="0"/>
          </a:p>
        </p:txBody>
      </p:sp>
      <p:sp>
        <p:nvSpPr>
          <p:cNvPr id="3" name="Content Placeholder 2"/>
          <p:cNvSpPr>
            <a:spLocks noGrp="1"/>
          </p:cNvSpPr>
          <p:nvPr>
            <p:ph idx="1"/>
          </p:nvPr>
        </p:nvSpPr>
        <p:spPr/>
        <p:txBody>
          <a:bodyPr/>
          <a:lstStyle/>
          <a:p>
            <a:pPr algn="just"/>
            <a:r>
              <a:rPr lang="en-US" dirty="0">
                <a:latin typeface="Cambria" panose="02040503050406030204" pitchFamily="18" charset="0"/>
              </a:rPr>
              <a:t>S</a:t>
            </a:r>
            <a:r>
              <a:rPr lang="en-US" dirty="0" smtClean="0">
                <a:latin typeface="Cambria" panose="02040503050406030204" pitchFamily="18" charset="0"/>
              </a:rPr>
              <a:t>pecifies the location of operands (registers or memory words) </a:t>
            </a:r>
          </a:p>
          <a:p>
            <a:pPr algn="just"/>
            <a:r>
              <a:rPr lang="en-US" dirty="0" smtClean="0">
                <a:latin typeface="Cambria" panose="02040503050406030204" pitchFamily="18" charset="0"/>
              </a:rPr>
              <a:t> Memory words are specified by their address.</a:t>
            </a:r>
          </a:p>
          <a:p>
            <a:pPr algn="just"/>
            <a:r>
              <a:rPr lang="en-US" dirty="0">
                <a:latin typeface="Cambria" panose="02040503050406030204" pitchFamily="18" charset="0"/>
              </a:rPr>
              <a:t>Addressing of Operand </a:t>
            </a:r>
            <a:r>
              <a:rPr lang="en-US" dirty="0" smtClean="0">
                <a:latin typeface="Cambria" panose="02040503050406030204" pitchFamily="18" charset="0"/>
              </a:rPr>
              <a:t>is divided into two types:</a:t>
            </a:r>
          </a:p>
          <a:p>
            <a:pPr algn="just">
              <a:buFont typeface="Wingdings" panose="05000000000000000000" pitchFamily="2" charset="2"/>
              <a:buChar char="Ø"/>
            </a:pPr>
            <a:r>
              <a:rPr lang="en-US" b="1" dirty="0" smtClean="0">
                <a:latin typeface="Cambria" panose="02040503050406030204" pitchFamily="18" charset="0"/>
              </a:rPr>
              <a:t>Direct Address</a:t>
            </a:r>
          </a:p>
          <a:p>
            <a:pPr algn="just">
              <a:buFont typeface="Wingdings" panose="05000000000000000000" pitchFamily="2" charset="2"/>
              <a:buChar char="Ø"/>
            </a:pPr>
            <a:r>
              <a:rPr lang="en-US" b="1" dirty="0" smtClean="0">
                <a:latin typeface="Cambria" panose="02040503050406030204" pitchFamily="18" charset="0"/>
              </a:rPr>
              <a:t>Indirect Address</a:t>
            </a:r>
            <a:endParaRPr lang="en-US" b="1" dirty="0">
              <a:latin typeface="Cambria" panose="02040503050406030204" pitchFamily="18" charset="0"/>
            </a:endParaRPr>
          </a:p>
        </p:txBody>
      </p:sp>
    </p:spTree>
    <p:extLst>
      <p:ext uri="{BB962C8B-B14F-4D97-AF65-F5344CB8AC3E}">
        <p14:creationId xmlns:p14="http://schemas.microsoft.com/office/powerpoint/2010/main" val="386664552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Register files</a:t>
            </a:r>
            <a:endParaRPr lang="en-US" dirty="0"/>
          </a:p>
        </p:txBody>
      </p:sp>
      <p:sp>
        <p:nvSpPr>
          <p:cNvPr id="3" name="Content Placeholder 2"/>
          <p:cNvSpPr>
            <a:spLocks noGrp="1"/>
          </p:cNvSpPr>
          <p:nvPr>
            <p:ph idx="1"/>
          </p:nvPr>
        </p:nvSpPr>
        <p:spPr>
          <a:xfrm>
            <a:off x="685800" y="2064644"/>
            <a:ext cx="7942659" cy="4031355"/>
          </a:xfrm>
        </p:spPr>
        <p:txBody>
          <a:bodyPr>
            <a:normAutofit fontScale="70000" lnSpcReduction="20000"/>
          </a:bodyPr>
          <a:lstStyle/>
          <a:p>
            <a:r>
              <a:rPr lang="en-US" dirty="0"/>
              <a:t>A register file is an array of processor registers in a central processing unit (CPU). Modern integrated circuit-based register files are usually implemented by way of fast static RAMs with multiple ports</a:t>
            </a:r>
            <a:r>
              <a:rPr lang="en-US" dirty="0" smtClean="0"/>
              <a:t>.</a:t>
            </a:r>
          </a:p>
          <a:p>
            <a:r>
              <a:rPr lang="en-US" dirty="0"/>
              <a:t>A register file is a means of memory storage within a computer's central processing unit (CPU). </a:t>
            </a:r>
            <a:endParaRPr lang="en-US" dirty="0" smtClean="0"/>
          </a:p>
          <a:p>
            <a:r>
              <a:rPr lang="en-US" dirty="0" smtClean="0"/>
              <a:t>The </a:t>
            </a:r>
            <a:r>
              <a:rPr lang="en-US" dirty="0"/>
              <a:t>computer's register files contain bits of data and mapping locations. These locations specify certain addresses that are input components of a register </a:t>
            </a:r>
            <a:r>
              <a:rPr lang="en-US" dirty="0" smtClean="0"/>
              <a:t>file(RF).</a:t>
            </a:r>
          </a:p>
          <a:p>
            <a:r>
              <a:rPr lang="en-US" dirty="0" smtClean="0"/>
              <a:t>RF requires two or three operands to be accessible simultaneously. It needs several access ports for simultaneously reading from writing to several location.</a:t>
            </a:r>
          </a:p>
          <a:p>
            <a:r>
              <a:rPr lang="en-US" dirty="0" smtClean="0"/>
              <a:t>A register file is often realized as a multiport RAM .</a:t>
            </a:r>
          </a:p>
          <a:p>
            <a:endParaRPr lang="en-US" dirty="0" smtClean="0"/>
          </a:p>
          <a:p>
            <a:endParaRPr lang="en-US" dirty="0"/>
          </a:p>
        </p:txBody>
      </p:sp>
    </p:spTree>
    <p:extLst>
      <p:ext uri="{BB962C8B-B14F-4D97-AF65-F5344CB8AC3E}">
        <p14:creationId xmlns:p14="http://schemas.microsoft.com/office/powerpoint/2010/main" val="82359814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1446" y="534817"/>
            <a:ext cx="6683765" cy="1065383"/>
          </a:xfrm>
        </p:spPr>
        <p:txBody>
          <a:bodyPr>
            <a:normAutofit/>
          </a:bodyPr>
          <a:lstStyle/>
          <a:p>
            <a:r>
              <a:rPr lang="en-US" dirty="0" smtClean="0"/>
              <a:t>ALU Expansion</a:t>
            </a:r>
            <a:endParaRPr lang="en-US" dirty="0"/>
          </a:p>
        </p:txBody>
      </p:sp>
      <p:sp>
        <p:nvSpPr>
          <p:cNvPr id="3" name="Content Placeholder 2"/>
          <p:cNvSpPr>
            <a:spLocks noGrp="1"/>
          </p:cNvSpPr>
          <p:nvPr>
            <p:ph idx="1"/>
          </p:nvPr>
        </p:nvSpPr>
        <p:spPr>
          <a:xfrm>
            <a:off x="838200" y="2170896"/>
            <a:ext cx="7790259" cy="3163104"/>
          </a:xfrm>
        </p:spPr>
        <p:txBody>
          <a:bodyPr>
            <a:normAutofit fontScale="62500" lnSpcReduction="20000"/>
          </a:bodyPr>
          <a:lstStyle/>
          <a:p>
            <a:r>
              <a:rPr lang="en-US" dirty="0" smtClean="0"/>
              <a:t>It is feasible to manufacture an entire sequential ALU for fixed point m bit numbers on a single IC chip.</a:t>
            </a:r>
          </a:p>
          <a:p>
            <a:r>
              <a:rPr lang="en-US" dirty="0" smtClean="0"/>
              <a:t>The ALU can easily be designed for expansion to handle operands of size =n=km </a:t>
            </a:r>
            <a:r>
              <a:rPr lang="en-US" dirty="0"/>
              <a:t>or any word size </a:t>
            </a:r>
            <a:r>
              <a:rPr lang="en-US" b="1" dirty="0"/>
              <a:t>n &gt; m</a:t>
            </a:r>
            <a:r>
              <a:rPr lang="en-US" dirty="0"/>
              <a:t> and is done in two ways.</a:t>
            </a:r>
          </a:p>
          <a:p>
            <a:r>
              <a:rPr lang="en-US" b="1" dirty="0"/>
              <a:t>Spatial expansion (bit sliced ALU)</a:t>
            </a:r>
            <a:r>
              <a:rPr lang="en-US" dirty="0"/>
              <a:t>: Connect </a:t>
            </a:r>
            <a:r>
              <a:rPr lang="en-US" b="1" dirty="0"/>
              <a:t>k</a:t>
            </a:r>
            <a:r>
              <a:rPr lang="en-US" dirty="0"/>
              <a:t>-copies of </a:t>
            </a:r>
            <a:r>
              <a:rPr lang="en-US" b="1" dirty="0"/>
              <a:t>m</a:t>
            </a:r>
            <a:r>
              <a:rPr lang="en-US" dirty="0"/>
              <a:t>-bit ALU in the manner of a ripple carry adder to form a single ALU capable of processing </a:t>
            </a:r>
            <a:r>
              <a:rPr lang="en-US" b="1" dirty="0"/>
              <a:t>km</a:t>
            </a:r>
            <a:r>
              <a:rPr lang="en-US" dirty="0"/>
              <a:t> bit words directly. The resulting circuit is said to be bit sliced because each block of ALU concurrently processes a separate "slice" of </a:t>
            </a:r>
            <a:r>
              <a:rPr lang="en-US" b="1" dirty="0"/>
              <a:t>m</a:t>
            </a:r>
            <a:r>
              <a:rPr lang="en-US" dirty="0"/>
              <a:t> bits from each of the </a:t>
            </a:r>
            <a:r>
              <a:rPr lang="en-US" b="1" dirty="0"/>
              <a:t>km</a:t>
            </a:r>
            <a:r>
              <a:rPr lang="en-US" dirty="0"/>
              <a:t> bit operands</a:t>
            </a:r>
            <a:r>
              <a:rPr lang="en-US" dirty="0" smtClean="0"/>
              <a:t>.</a:t>
            </a:r>
          </a:p>
          <a:p>
            <a:pPr marL="0" indent="0">
              <a:buNone/>
            </a:pPr>
            <a:endParaRPr lang="en-US" dirty="0"/>
          </a:p>
        </p:txBody>
      </p:sp>
      <p:sp>
        <p:nvSpPr>
          <p:cNvPr id="4" name="AutoShape 2" descr="Ripple Carry Adder | 4 bit Ripple Carry Adder | Gate Vidyalay"/>
          <p:cNvSpPr>
            <a:spLocks noChangeAspect="1" noChangeArrowheads="1"/>
          </p:cNvSpPr>
          <p:nvPr/>
        </p:nvSpPr>
        <p:spPr bwMode="auto">
          <a:xfrm>
            <a:off x="116681" y="748903"/>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p>
        </p:txBody>
      </p:sp>
      <p:pic>
        <p:nvPicPr>
          <p:cNvPr id="5" name="Picture 4"/>
          <p:cNvPicPr>
            <a:picLocks noChangeAspect="1"/>
          </p:cNvPicPr>
          <p:nvPr/>
        </p:nvPicPr>
        <p:blipFill>
          <a:blip r:embed="rId2"/>
          <a:stretch>
            <a:fillRect/>
          </a:stretch>
        </p:blipFill>
        <p:spPr>
          <a:xfrm>
            <a:off x="2772520" y="4788258"/>
            <a:ext cx="4237880" cy="1841142"/>
          </a:xfrm>
          <a:prstGeom prst="rect">
            <a:avLst/>
          </a:prstGeom>
        </p:spPr>
      </p:pic>
    </p:spTree>
    <p:extLst>
      <p:ext uri="{BB962C8B-B14F-4D97-AF65-F5344CB8AC3E}">
        <p14:creationId xmlns:p14="http://schemas.microsoft.com/office/powerpoint/2010/main" val="2679486575"/>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838200"/>
            <a:ext cx="6683765" cy="838200"/>
          </a:xfrm>
        </p:spPr>
        <p:txBody>
          <a:bodyPr>
            <a:normAutofit fontScale="90000"/>
          </a:bodyPr>
          <a:lstStyle/>
          <a:p>
            <a:r>
              <a:rPr lang="en-US" dirty="0"/>
              <a:t>Temporal Expansion (Multi-cycle ALU)</a:t>
            </a:r>
          </a:p>
        </p:txBody>
      </p:sp>
      <p:sp>
        <p:nvSpPr>
          <p:cNvPr id="3" name="Content Placeholder 2"/>
          <p:cNvSpPr>
            <a:spLocks noGrp="1"/>
          </p:cNvSpPr>
          <p:nvPr>
            <p:ph idx="1"/>
          </p:nvPr>
        </p:nvSpPr>
        <p:spPr>
          <a:xfrm>
            <a:off x="838200" y="2074304"/>
            <a:ext cx="7790259" cy="4174096"/>
          </a:xfrm>
        </p:spPr>
        <p:txBody>
          <a:bodyPr>
            <a:normAutofit fontScale="85000" lnSpcReduction="20000"/>
          </a:bodyPr>
          <a:lstStyle/>
          <a:p>
            <a:r>
              <a:rPr lang="en-US" dirty="0" smtClean="0"/>
              <a:t>Use </a:t>
            </a:r>
            <a:r>
              <a:rPr lang="en-US" dirty="0"/>
              <a:t>one copy of m-bit ALU chip to perform operations on km-bit words in k consecutive steps i.e. k clock cycles. In each step, the ALU processes a separate m bit slice of each operand. Hence this processing is called multi-cycle.</a:t>
            </a:r>
          </a:p>
          <a:p>
            <a:r>
              <a:rPr lang="en-US" b="1" dirty="0" smtClean="0"/>
              <a:t>Bit sliced ALU:</a:t>
            </a:r>
          </a:p>
          <a:p>
            <a:r>
              <a:rPr lang="en-US" dirty="0"/>
              <a:t>Bit slicing is a method of combining processor modules to multiply the word length</a:t>
            </a:r>
            <a:r>
              <a:rPr lang="en-US" dirty="0" smtClean="0"/>
              <a:t>. </a:t>
            </a:r>
            <a:r>
              <a:rPr lang="en-US" dirty="0"/>
              <a:t>In a bit-sliced processor, each module contains an ALU (arithmetic-logic unit) usually capable of handling a 4-bit field.</a:t>
            </a:r>
            <a:endParaRPr lang="en-US" dirty="0" smtClean="0"/>
          </a:p>
          <a:p>
            <a:endParaRPr lang="en-US" dirty="0"/>
          </a:p>
        </p:txBody>
      </p:sp>
    </p:spTree>
    <p:extLst>
      <p:ext uri="{BB962C8B-B14F-4D97-AF65-F5344CB8AC3E}">
        <p14:creationId xmlns:p14="http://schemas.microsoft.com/office/powerpoint/2010/main" val="59870726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16 bit ALU composed of four 4 bit slices</a:t>
            </a:r>
            <a:endParaRPr lang="en-US" dirty="0"/>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t="3181"/>
          <a:stretch/>
        </p:blipFill>
        <p:spPr>
          <a:xfrm>
            <a:off x="685800" y="1828800"/>
            <a:ext cx="7543800" cy="4419600"/>
          </a:xfrm>
        </p:spPr>
      </p:pic>
    </p:spTree>
    <p:extLst>
      <p:ext uri="{BB962C8B-B14F-4D97-AF65-F5344CB8AC3E}">
        <p14:creationId xmlns:p14="http://schemas.microsoft.com/office/powerpoint/2010/main" val="4184663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DIRECT ADDRESS</a:t>
            </a:r>
            <a:endParaRPr lang="en-US" b="1" dirty="0">
              <a:latin typeface="Cambria" panose="02040503050406030204" pitchFamily="18" charset="0"/>
            </a:endParaRPr>
          </a:p>
        </p:txBody>
      </p:sp>
      <p:sp>
        <p:nvSpPr>
          <p:cNvPr id="3" name="Content Placeholder 2"/>
          <p:cNvSpPr>
            <a:spLocks noGrp="1"/>
          </p:cNvSpPr>
          <p:nvPr>
            <p:ph idx="1"/>
          </p:nvPr>
        </p:nvSpPr>
        <p:spPr/>
        <p:txBody>
          <a:bodyPr/>
          <a:lstStyle/>
          <a:p>
            <a:pPr algn="just"/>
            <a:endParaRPr lang="en-US" dirty="0">
              <a:latin typeface="Cambria" panose="02040503050406030204" pitchFamily="18" charset="0"/>
            </a:endParaRPr>
          </a:p>
          <a:p>
            <a:pPr algn="just"/>
            <a:r>
              <a:rPr lang="en-US" dirty="0">
                <a:latin typeface="Cambria" panose="02040503050406030204" pitchFamily="18" charset="0"/>
              </a:rPr>
              <a:t>The instruction in address </a:t>
            </a:r>
            <a:r>
              <a:rPr lang="en-US" dirty="0" smtClean="0">
                <a:latin typeface="Cambria" panose="02040503050406030204" pitchFamily="18" charset="0"/>
              </a:rPr>
              <a:t>22 </a:t>
            </a:r>
            <a:r>
              <a:rPr lang="en-US" dirty="0">
                <a:latin typeface="Cambria" panose="02040503050406030204" pitchFamily="18" charset="0"/>
              </a:rPr>
              <a:t>in memory. </a:t>
            </a:r>
            <a:endParaRPr lang="en-US" dirty="0" smtClean="0">
              <a:latin typeface="Cambria" panose="02040503050406030204" pitchFamily="18" charset="0"/>
            </a:endParaRPr>
          </a:p>
          <a:p>
            <a:pPr algn="just"/>
            <a:r>
              <a:rPr lang="en-US" dirty="0" smtClean="0">
                <a:latin typeface="Cambria" panose="02040503050406030204" pitchFamily="18" charset="0"/>
              </a:rPr>
              <a:t>The </a:t>
            </a:r>
            <a:r>
              <a:rPr lang="en-US" dirty="0">
                <a:latin typeface="Cambria" panose="02040503050406030204" pitchFamily="18" charset="0"/>
              </a:rPr>
              <a:t>I bit is 0, so the instruction is recognized as a direct address instruction. </a:t>
            </a:r>
            <a:endParaRPr lang="en-US" dirty="0" smtClean="0">
              <a:latin typeface="Cambria" panose="02040503050406030204" pitchFamily="18" charset="0"/>
            </a:endParaRPr>
          </a:p>
          <a:p>
            <a:pPr algn="just"/>
            <a:r>
              <a:rPr lang="en-US" dirty="0" smtClean="0">
                <a:latin typeface="Cambria" panose="02040503050406030204" pitchFamily="18" charset="0"/>
              </a:rPr>
              <a:t>The </a:t>
            </a:r>
            <a:r>
              <a:rPr lang="en-US" dirty="0">
                <a:latin typeface="Cambria" panose="02040503050406030204" pitchFamily="18" charset="0"/>
              </a:rPr>
              <a:t>opcode specifies an ADD instruction, and the address part is the binary equivalent of 457. </a:t>
            </a:r>
          </a:p>
          <a:p>
            <a:pPr marL="0" indent="0" algn="just">
              <a:buNone/>
            </a:pPr>
            <a:endParaRPr lang="en-US" dirty="0">
              <a:latin typeface="Cambria" panose="02040503050406030204" pitchFamily="18" charset="0"/>
            </a:endParaRPr>
          </a:p>
        </p:txBody>
      </p:sp>
    </p:spTree>
    <p:extLst>
      <p:ext uri="{BB962C8B-B14F-4D97-AF65-F5344CB8AC3E}">
        <p14:creationId xmlns:p14="http://schemas.microsoft.com/office/powerpoint/2010/main" val="26101342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50"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5045" t="14540" r="56712" b="11380"/>
          <a:stretch/>
        </p:blipFill>
        <p:spPr bwMode="auto">
          <a:xfrm>
            <a:off x="3048000" y="304800"/>
            <a:ext cx="2687783" cy="613625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26532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mbria" panose="02040503050406030204" pitchFamily="18" charset="0"/>
              </a:rPr>
              <a:t>INDIRECT ADDRESS</a:t>
            </a:r>
            <a:endParaRPr lang="en-US" b="1" dirty="0">
              <a:latin typeface="Cambria" panose="02040503050406030204" pitchFamily="18" charset="0"/>
            </a:endParaRPr>
          </a:p>
        </p:txBody>
      </p:sp>
      <p:sp>
        <p:nvSpPr>
          <p:cNvPr id="3" name="Content Placeholder 2"/>
          <p:cNvSpPr>
            <a:spLocks noGrp="1"/>
          </p:cNvSpPr>
          <p:nvPr>
            <p:ph idx="1"/>
          </p:nvPr>
        </p:nvSpPr>
        <p:spPr/>
        <p:txBody>
          <a:bodyPr>
            <a:normAutofit fontScale="70000" lnSpcReduction="20000"/>
          </a:bodyPr>
          <a:lstStyle/>
          <a:p>
            <a:endParaRPr lang="en-US" dirty="0"/>
          </a:p>
          <a:p>
            <a:pPr algn="just"/>
            <a:r>
              <a:rPr lang="en-US" dirty="0">
                <a:latin typeface="Cambria" panose="02040503050406030204" pitchFamily="18" charset="0"/>
              </a:rPr>
              <a:t>The instruction in address 35 shown </a:t>
            </a:r>
            <a:r>
              <a:rPr lang="en-US" dirty="0" smtClean="0">
                <a:latin typeface="Cambria" panose="02040503050406030204" pitchFamily="18" charset="0"/>
              </a:rPr>
              <a:t>has </a:t>
            </a:r>
            <a:r>
              <a:rPr lang="en-US" dirty="0">
                <a:latin typeface="Cambria" panose="02040503050406030204" pitchFamily="18" charset="0"/>
              </a:rPr>
              <a:t>a mode bit I = 1. </a:t>
            </a:r>
            <a:endParaRPr lang="en-US" dirty="0" smtClean="0">
              <a:latin typeface="Cambria" panose="02040503050406030204" pitchFamily="18" charset="0"/>
            </a:endParaRPr>
          </a:p>
          <a:p>
            <a:pPr algn="just"/>
            <a:endParaRPr lang="en-US" dirty="0">
              <a:latin typeface="Cambria" panose="02040503050406030204" pitchFamily="18" charset="0"/>
            </a:endParaRPr>
          </a:p>
          <a:p>
            <a:pPr algn="just"/>
            <a:r>
              <a:rPr lang="en-US" dirty="0">
                <a:latin typeface="Cambria" panose="02040503050406030204" pitchFamily="18" charset="0"/>
              </a:rPr>
              <a:t>Therefore, it is recognized as an indirect address instruction. </a:t>
            </a:r>
          </a:p>
          <a:p>
            <a:pPr algn="just"/>
            <a:endParaRPr lang="en-US" dirty="0">
              <a:latin typeface="Cambria" panose="02040503050406030204" pitchFamily="18" charset="0"/>
            </a:endParaRPr>
          </a:p>
          <a:p>
            <a:pPr algn="just"/>
            <a:r>
              <a:rPr lang="en-US" dirty="0">
                <a:latin typeface="Cambria" panose="02040503050406030204" pitchFamily="18" charset="0"/>
              </a:rPr>
              <a:t>The address part is the binary equivalent of 300. The control goes to address 300 to find the address of the operand. </a:t>
            </a:r>
            <a:endParaRPr lang="en-US" dirty="0" smtClean="0">
              <a:latin typeface="Cambria" panose="02040503050406030204" pitchFamily="18" charset="0"/>
            </a:endParaRPr>
          </a:p>
          <a:p>
            <a:pPr algn="just"/>
            <a:r>
              <a:rPr lang="en-US" dirty="0" smtClean="0">
                <a:latin typeface="Cambria" panose="02040503050406030204" pitchFamily="18" charset="0"/>
              </a:rPr>
              <a:t>The </a:t>
            </a:r>
            <a:r>
              <a:rPr lang="en-US" dirty="0">
                <a:latin typeface="Cambria" panose="02040503050406030204" pitchFamily="18" charset="0"/>
              </a:rPr>
              <a:t>address of the operand in this case is 1350. </a:t>
            </a:r>
          </a:p>
          <a:p>
            <a:endParaRPr lang="en-US" dirty="0" smtClean="0"/>
          </a:p>
          <a:p>
            <a:endParaRPr lang="en-US" dirty="0"/>
          </a:p>
          <a:p>
            <a:r>
              <a:rPr lang="en-US" dirty="0"/>
              <a:t>The operand found in address 1350 is then added to the content of </a:t>
            </a:r>
            <a:r>
              <a:rPr lang="en-US" i="1" dirty="0"/>
              <a:t>AC. </a:t>
            </a:r>
            <a:endParaRPr lang="en-US" dirty="0"/>
          </a:p>
          <a:p>
            <a:endParaRPr lang="en-US" dirty="0"/>
          </a:p>
          <a:p>
            <a:endParaRPr lang="en-US" dirty="0"/>
          </a:p>
        </p:txBody>
      </p:sp>
    </p:spTree>
    <p:extLst>
      <p:ext uri="{BB962C8B-B14F-4D97-AF65-F5344CB8AC3E}">
        <p14:creationId xmlns:p14="http://schemas.microsoft.com/office/powerpoint/2010/main" val="128847916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210</TotalTime>
  <Words>2092</Words>
  <Application>Microsoft Office PowerPoint</Application>
  <PresentationFormat>On-screen Show (4:3)</PresentationFormat>
  <Paragraphs>255</Paragraphs>
  <Slides>63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63</vt:i4>
      </vt:variant>
    </vt:vector>
  </HeadingPairs>
  <TitlesOfParts>
    <vt:vector size="69" baseType="lpstr">
      <vt:lpstr>Andalus</vt:lpstr>
      <vt:lpstr>Arial</vt:lpstr>
      <vt:lpstr>Calibri</vt:lpstr>
      <vt:lpstr>Cambria</vt:lpstr>
      <vt:lpstr>Wingdings</vt:lpstr>
      <vt:lpstr>Office Theme</vt:lpstr>
      <vt:lpstr>DEPARTMENT  OF COMPUTER SCIENCE &amp; ENGINEERING  BASIC COMPUTER ORGANIZATION AND DESIGN  </vt:lpstr>
      <vt:lpstr>INSTRUCTION CODES</vt:lpstr>
      <vt:lpstr>PowerPoint Presentation</vt:lpstr>
      <vt:lpstr>PowerPoint Presentation</vt:lpstr>
      <vt:lpstr>Operation Code (opcode):</vt:lpstr>
      <vt:lpstr>ADDRESS (OPERAND):</vt:lpstr>
      <vt:lpstr>DIRECT ADDRESS</vt:lpstr>
      <vt:lpstr>PowerPoint Presentation</vt:lpstr>
      <vt:lpstr>INDIRECT ADDRESS</vt:lpstr>
      <vt:lpstr>PowerPoint Presentation</vt:lpstr>
      <vt:lpstr>Quiz</vt:lpstr>
      <vt:lpstr>CPU REGISTERS</vt:lpstr>
      <vt:lpstr>Computer Registers </vt:lpstr>
      <vt:lpstr>CPU REGISTERS</vt:lpstr>
      <vt:lpstr>PowerPoint Presentation</vt:lpstr>
      <vt:lpstr>DIFFERENT TYPES OF REGISTERS</vt:lpstr>
      <vt:lpstr>REGISTERS WITH ITS SIZE</vt:lpstr>
      <vt:lpstr>COMPUTER REGISTERS</vt:lpstr>
      <vt:lpstr>PROGRAM COUNTER (PC)</vt:lpstr>
      <vt:lpstr>MEMORY ADDRESS REGISTER </vt:lpstr>
      <vt:lpstr>INSTRUCTION REGISTER (IR)</vt:lpstr>
      <vt:lpstr>Temporary Register (TR)</vt:lpstr>
      <vt:lpstr>PowerPoint Presentation</vt:lpstr>
      <vt:lpstr>Data Register (DR)</vt:lpstr>
      <vt:lpstr>ACCUMULATOR (AC)</vt:lpstr>
      <vt:lpstr>QUIZ</vt:lpstr>
      <vt:lpstr>Computer Instructions </vt:lpstr>
      <vt:lpstr>Computer Instructions </vt:lpstr>
      <vt:lpstr>Computer Instructions</vt:lpstr>
      <vt:lpstr>INSTRUCTION TYPES</vt:lpstr>
      <vt:lpstr>MEMORY - REFERENCE INSTRUCTION</vt:lpstr>
      <vt:lpstr>Register - reference instruction</vt:lpstr>
      <vt:lpstr>INPUT-OUTPUT INSTRUCTION </vt:lpstr>
      <vt:lpstr>INPUT-OUTPUT INSTRUCTION</vt:lpstr>
      <vt:lpstr>PowerPoint Presentation</vt:lpstr>
      <vt:lpstr>MEMORY REFERENCE INSTRUCTIONS</vt:lpstr>
      <vt:lpstr>PowerPoint Presentation</vt:lpstr>
      <vt:lpstr>INTERRUPT DESIGN</vt:lpstr>
      <vt:lpstr>INTERRUPT DESIGN</vt:lpstr>
      <vt:lpstr>INTERRUPT FLOWCHART</vt:lpstr>
      <vt:lpstr>PowerPoint Presentation</vt:lpstr>
      <vt:lpstr>PowerPoint Presentation</vt:lpstr>
      <vt:lpstr>PowerPoint Presentation</vt:lpstr>
      <vt:lpstr>PowerPoint Presentation</vt:lpstr>
      <vt:lpstr>PowerPoint Presentation</vt:lpstr>
      <vt:lpstr>Demonstration of Interrupt cycle with memories</vt:lpstr>
      <vt:lpstr>PowerPoint Presentation</vt:lpstr>
      <vt:lpstr>PowerPoint Presentation</vt:lpstr>
      <vt:lpstr>PowerPoint Presentation</vt:lpstr>
      <vt:lpstr>INPUT OUTPUT AND INTERRUPT DESIGN  </vt:lpstr>
      <vt:lpstr>PowerPoint Presentation</vt:lpstr>
      <vt:lpstr>PowerPoint Presentation</vt:lpstr>
      <vt:lpstr>Input-Output Configuration</vt:lpstr>
      <vt:lpstr>PowerPoint Presentation</vt:lpstr>
      <vt:lpstr>PowerPoint Presentation</vt:lpstr>
      <vt:lpstr>PowerPoint Presentation</vt:lpstr>
      <vt:lpstr>INPUT-OUTPUT INSTRUCTION</vt:lpstr>
      <vt:lpstr>INPUT-OUTPUT INSTRUCTION</vt:lpstr>
      <vt:lpstr>PowerPoint Presentation</vt:lpstr>
      <vt:lpstr>Register files</vt:lpstr>
      <vt:lpstr>ALU Expansion</vt:lpstr>
      <vt:lpstr>Temporal Expansion (Multi-cycle ALU)</vt:lpstr>
      <vt:lpstr>16 bit ALU composed of four 4 bit slices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swetha</cp:lastModifiedBy>
  <cp:revision>15</cp:revision>
  <dcterms:created xsi:type="dcterms:W3CDTF">2021-07-19T10:38:55Z</dcterms:created>
  <dcterms:modified xsi:type="dcterms:W3CDTF">2021-11-24T09:27:39Z</dcterms:modified>
</cp:coreProperties>
</file>

<file path=docProps/thumbnail.jpeg>
</file>